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7010400" cy="9296400"/>
  <p:embeddedFontLst>
    <p:embeddedFont>
      <p:font typeface="Handy Casual" panose="020B0604020202020204" charset="0"/>
      <p:regular r:id="rId19"/>
    </p:embeddedFont>
    <p:embeddedFont>
      <p:font typeface="Krabuler" panose="020B0604020202020204" charset="0"/>
      <p:regular r:id="rId20"/>
    </p:embeddedFont>
    <p:embeddedFont>
      <p:font typeface="Pompiere"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F4804-931E-4838-80A0-87C34C1A2546}" v="1" dt="2025-01-22T16:44:49.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732" y="1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57.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75.png"/><Relationship Id="rId3" Type="http://schemas.openxmlformats.org/officeDocument/2006/relationships/image" Target="../media/image68.svg"/><Relationship Id="rId21" Type="http://schemas.openxmlformats.org/officeDocument/2006/relationships/image" Target="../media/image43.svg"/><Relationship Id="rId7" Type="http://schemas.openxmlformats.org/officeDocument/2006/relationships/image" Target="../media/image70.svg"/><Relationship Id="rId12" Type="http://schemas.openxmlformats.org/officeDocument/2006/relationships/image" Target="../media/image17.png"/><Relationship Id="rId17" Type="http://schemas.openxmlformats.org/officeDocument/2006/relationships/image" Target="../media/image74.svg"/><Relationship Id="rId2" Type="http://schemas.openxmlformats.org/officeDocument/2006/relationships/image" Target="../media/image67.png"/><Relationship Id="rId16" Type="http://schemas.openxmlformats.org/officeDocument/2006/relationships/image" Target="../media/image73.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72.svg"/><Relationship Id="rId10" Type="http://schemas.openxmlformats.org/officeDocument/2006/relationships/image" Target="../media/image15.png"/><Relationship Id="rId19" Type="http://schemas.openxmlformats.org/officeDocument/2006/relationships/image" Target="../media/image76.svg"/><Relationship Id="rId4" Type="http://schemas.openxmlformats.org/officeDocument/2006/relationships/image" Target="../media/image21.png"/><Relationship Id="rId9" Type="http://schemas.openxmlformats.org/officeDocument/2006/relationships/image" Target="../media/image32.svg"/><Relationship Id="rId14"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0.png"/><Relationship Id="rId3" Type="http://schemas.openxmlformats.org/officeDocument/2006/relationships/image" Target="../media/image78.svg"/><Relationship Id="rId7" Type="http://schemas.openxmlformats.org/officeDocument/2006/relationships/image" Target="../media/image8.svg"/><Relationship Id="rId12"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9.svg"/><Relationship Id="rId5" Type="http://schemas.openxmlformats.org/officeDocument/2006/relationships/image" Target="../media/image4.sv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18.svg"/><Relationship Id="rId2" Type="http://schemas.openxmlformats.org/officeDocument/2006/relationships/image" Target="../media/image19.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6.sv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4.svg"/><Relationship Id="rId7" Type="http://schemas.openxmlformats.org/officeDocument/2006/relationships/image" Target="../media/image10.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9.svg"/><Relationship Id="rId7" Type="http://schemas.openxmlformats.org/officeDocument/2006/relationships/image" Target="../media/image57.svg"/><Relationship Id="rId12" Type="http://schemas.openxmlformats.org/officeDocument/2006/relationships/image" Target="../media/image62.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16.svg"/><Relationship Id="rId10" Type="http://schemas.openxmlformats.org/officeDocument/2006/relationships/image" Target="../media/image60.jpeg"/><Relationship Id="rId4" Type="http://schemas.openxmlformats.org/officeDocument/2006/relationships/image" Target="../media/image15.png"/><Relationship Id="rId9" Type="http://schemas.openxmlformats.org/officeDocument/2006/relationships/image" Target="../media/image59.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7.svg"/><Relationship Id="rId3" Type="http://schemas.openxmlformats.org/officeDocument/2006/relationships/image" Target="../media/image64.svg"/><Relationship Id="rId7" Type="http://schemas.openxmlformats.org/officeDocument/2006/relationships/image" Target="../media/image16.svg"/><Relationship Id="rId12" Type="http://schemas.openxmlformats.org/officeDocument/2006/relationships/image" Target="../media/image56.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3.svg"/><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860641">
            <a:off x="878630" y="2652114"/>
            <a:ext cx="1737858" cy="1583030"/>
          </a:xfrm>
          <a:custGeom>
            <a:avLst/>
            <a:gdLst/>
            <a:ahLst/>
            <a:cxnLst/>
            <a:rect l="l" t="t" r="r" b="b"/>
            <a:pathLst>
              <a:path w="1737858" h="1583030">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8753" y="6528576"/>
            <a:ext cx="2373705" cy="2715910"/>
          </a:xfrm>
          <a:custGeom>
            <a:avLst/>
            <a:gdLst/>
            <a:ahLst/>
            <a:cxnLst/>
            <a:rect l="l" t="t" r="r" b="b"/>
            <a:pathLst>
              <a:path w="2373705" h="2715910">
                <a:moveTo>
                  <a:pt x="0" y="0"/>
                </a:moveTo>
                <a:lnTo>
                  <a:pt x="2373705" y="0"/>
                </a:lnTo>
                <a:lnTo>
                  <a:pt x="2373705" y="2715909"/>
                </a:lnTo>
                <a:lnTo>
                  <a:pt x="0" y="27159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1981003" y="1285875"/>
            <a:ext cx="7069036" cy="1706568"/>
          </a:xfrm>
          <a:prstGeom prst="rect">
            <a:avLst/>
          </a:prstGeom>
        </p:spPr>
        <p:txBody>
          <a:bodyPr lIns="0" tIns="0" rIns="0" bIns="0" rtlCol="0" anchor="t">
            <a:spAutoFit/>
          </a:bodyPr>
          <a:lstStyle/>
          <a:p>
            <a:pPr algn="ctr">
              <a:lnSpc>
                <a:spcPts val="12787"/>
              </a:lnSpc>
            </a:pPr>
            <a:r>
              <a:rPr lang="en-US" sz="12916" spc="284">
                <a:solidFill>
                  <a:srgbClr val="000000"/>
                </a:solidFill>
                <a:latin typeface="Pompiere"/>
                <a:ea typeface="Pompiere"/>
                <a:cs typeface="Pompiere"/>
                <a:sym typeface="Pompiere"/>
              </a:rPr>
              <a:t>NICE</a:t>
            </a:r>
          </a:p>
        </p:txBody>
      </p:sp>
      <p:sp>
        <p:nvSpPr>
          <p:cNvPr id="7" name="TextBox 7"/>
          <p:cNvSpPr txBox="1"/>
          <p:nvPr/>
        </p:nvSpPr>
        <p:spPr>
          <a:xfrm>
            <a:off x="2368430" y="3989777"/>
            <a:ext cx="12630937" cy="2145052"/>
          </a:xfrm>
          <a:prstGeom prst="rect">
            <a:avLst/>
          </a:prstGeom>
        </p:spPr>
        <p:txBody>
          <a:bodyPr lIns="0" tIns="0" rIns="0" bIns="0" rtlCol="0" anchor="t">
            <a:spAutoFit/>
          </a:bodyPr>
          <a:lstStyle/>
          <a:p>
            <a:pPr algn="l">
              <a:lnSpc>
                <a:spcPts val="8203"/>
              </a:lnSpc>
            </a:pPr>
            <a:r>
              <a:rPr lang="en-US" sz="8286" spc="91">
                <a:solidFill>
                  <a:srgbClr val="000000"/>
                </a:solidFill>
                <a:latin typeface="Pompiere"/>
                <a:ea typeface="Pompiere"/>
                <a:cs typeface="Pompiere"/>
                <a:sym typeface="Pompiere"/>
              </a:rPr>
              <a:t>NAVIGATING INTERPERSONAL COMMUNICATIONS &amp; EMOTIONS</a:t>
            </a:r>
          </a:p>
        </p:txBody>
      </p:sp>
      <p:sp>
        <p:nvSpPr>
          <p:cNvPr id="8" name="Freeform 8"/>
          <p:cNvSpPr/>
          <p:nvPr/>
        </p:nvSpPr>
        <p:spPr>
          <a:xfrm rot="10346364" flipV="1">
            <a:off x="11602378" y="757544"/>
            <a:ext cx="2364804" cy="2506055"/>
          </a:xfrm>
          <a:custGeom>
            <a:avLst/>
            <a:gdLst/>
            <a:ahLst/>
            <a:cxnLst/>
            <a:rect l="l" t="t" r="r" b="b"/>
            <a:pathLst>
              <a:path w="2364804" h="2506055">
                <a:moveTo>
                  <a:pt x="0" y="2506055"/>
                </a:moveTo>
                <a:lnTo>
                  <a:pt x="2364805" y="2506055"/>
                </a:lnTo>
                <a:lnTo>
                  <a:pt x="2364805" y="0"/>
                </a:lnTo>
                <a:lnTo>
                  <a:pt x="0" y="0"/>
                </a:lnTo>
                <a:lnTo>
                  <a:pt x="0" y="25060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1399026">
            <a:off x="15593964" y="5874301"/>
            <a:ext cx="1457510" cy="2089620"/>
          </a:xfrm>
          <a:custGeom>
            <a:avLst/>
            <a:gdLst/>
            <a:ahLst/>
            <a:cxnLst/>
            <a:rect l="l" t="t" r="r" b="b"/>
            <a:pathLst>
              <a:path w="1457510" h="2089620">
                <a:moveTo>
                  <a:pt x="0" y="0"/>
                </a:moveTo>
                <a:lnTo>
                  <a:pt x="1457510" y="0"/>
                </a:lnTo>
                <a:lnTo>
                  <a:pt x="1457510" y="2089620"/>
                </a:lnTo>
                <a:lnTo>
                  <a:pt x="0" y="20896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5066510" y="8690686"/>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144000" y="0"/>
            <a:ext cx="11546413" cy="1595504"/>
          </a:xfrm>
          <a:custGeom>
            <a:avLst/>
            <a:gdLst/>
            <a:ahLst/>
            <a:cxnLst/>
            <a:rect l="l" t="t" r="r" b="b"/>
            <a:pathLst>
              <a:path w="11546413" h="1595504">
                <a:moveTo>
                  <a:pt x="11546413" y="0"/>
                </a:moveTo>
                <a:lnTo>
                  <a:pt x="0" y="0"/>
                </a:lnTo>
                <a:lnTo>
                  <a:pt x="0" y="1595504"/>
                </a:lnTo>
                <a:lnTo>
                  <a:pt x="11546413" y="1595504"/>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6049915" y="2435997"/>
            <a:ext cx="1737858" cy="1583030"/>
          </a:xfrm>
          <a:custGeom>
            <a:avLst/>
            <a:gdLst/>
            <a:ahLst/>
            <a:cxnLst/>
            <a:rect l="l" t="t" r="r" b="b"/>
            <a:pathLst>
              <a:path w="1737858" h="1583030">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346364" flipV="1">
            <a:off x="8774285" y="-743968"/>
            <a:ext cx="2364804" cy="2506055"/>
          </a:xfrm>
          <a:custGeom>
            <a:avLst/>
            <a:gdLst/>
            <a:ahLst/>
            <a:cxnLst/>
            <a:rect l="l" t="t" r="r" b="b"/>
            <a:pathLst>
              <a:path w="2364804" h="2506055">
                <a:moveTo>
                  <a:pt x="0" y="2506055"/>
                </a:moveTo>
                <a:lnTo>
                  <a:pt x="2364804" y="2506055"/>
                </a:lnTo>
                <a:lnTo>
                  <a:pt x="2364804" y="0"/>
                </a:lnTo>
                <a:lnTo>
                  <a:pt x="0" y="0"/>
                </a:lnTo>
                <a:lnTo>
                  <a:pt x="0" y="250605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399026">
            <a:off x="15107296" y="7585627"/>
            <a:ext cx="1457510" cy="2089620"/>
          </a:xfrm>
          <a:custGeom>
            <a:avLst/>
            <a:gdLst/>
            <a:ahLst/>
            <a:cxnLst/>
            <a:rect l="l" t="t" r="r" b="b"/>
            <a:pathLst>
              <a:path w="1457510" h="2089620">
                <a:moveTo>
                  <a:pt x="0" y="0"/>
                </a:moveTo>
                <a:lnTo>
                  <a:pt x="1457510" y="0"/>
                </a:lnTo>
                <a:lnTo>
                  <a:pt x="1457510" y="2089620"/>
                </a:lnTo>
                <a:lnTo>
                  <a:pt x="0" y="20896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1264985" y="824255"/>
            <a:ext cx="9840525" cy="2619375"/>
          </a:xfrm>
          <a:prstGeom prst="rect">
            <a:avLst/>
          </a:prstGeom>
        </p:spPr>
        <p:txBody>
          <a:bodyPr lIns="0" tIns="0" rIns="0" bIns="0" rtlCol="0" anchor="t">
            <a:spAutoFit/>
          </a:bodyPr>
          <a:lstStyle/>
          <a:p>
            <a:pPr algn="l">
              <a:lnSpc>
                <a:spcPts val="10500"/>
              </a:lnSpc>
            </a:pPr>
            <a:r>
              <a:rPr lang="en-US" sz="7500">
                <a:solidFill>
                  <a:srgbClr val="000000"/>
                </a:solidFill>
                <a:latin typeface="Krabuler"/>
                <a:ea typeface="Krabuler"/>
                <a:cs typeface="Krabuler"/>
                <a:sym typeface="Krabuler"/>
              </a:rPr>
              <a:t>WHAT IS</a:t>
            </a:r>
          </a:p>
          <a:p>
            <a:pPr algn="l">
              <a:lnSpc>
                <a:spcPts val="10500"/>
              </a:lnSpc>
              <a:spcBef>
                <a:spcPct val="0"/>
              </a:spcBef>
            </a:pPr>
            <a:r>
              <a:rPr lang="en-US" sz="7500">
                <a:solidFill>
                  <a:srgbClr val="000000"/>
                </a:solidFill>
                <a:latin typeface="Krabuler"/>
                <a:ea typeface="Krabuler"/>
                <a:cs typeface="Krabuler"/>
                <a:sym typeface="Krabuler"/>
              </a:rPr>
              <a:t>EMOTIONAL REGULATION?</a:t>
            </a:r>
          </a:p>
        </p:txBody>
      </p:sp>
      <p:sp>
        <p:nvSpPr>
          <p:cNvPr id="8" name="TextBox 8"/>
          <p:cNvSpPr txBox="1"/>
          <p:nvPr/>
        </p:nvSpPr>
        <p:spPr>
          <a:xfrm>
            <a:off x="1406059" y="4010716"/>
            <a:ext cx="15475882" cy="3508377"/>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Krabuler"/>
                <a:ea typeface="Krabuler"/>
                <a:cs typeface="Krabuler"/>
                <a:sym typeface="Krabuler"/>
              </a:rPr>
              <a:t>EMOTIONAL REGULATION IS ACTIVELY MANAGING YOUR EMOTIONS IN THE WORKPLACE BY RECOGNIZING YOUR TRIGGERS, IDENTIFYING YOUR FEELINGS, AND USING COPING MECHANISMS TO RESPOND CALMLY AND APPROPRIATELY TO SITUATIONS, ALLOWING YOU TO MAINTAIN A PROFESSIONAL DEMEANOR AND PERFORM EFFECTIVELY DESPITE STRESSORS.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1418903" y="1733550"/>
            <a:ext cx="15607023" cy="7510732"/>
            <a:chOff x="0" y="0"/>
            <a:chExt cx="21260769" cy="10231544"/>
          </a:xfrm>
        </p:grpSpPr>
        <p:sp>
          <p:nvSpPr>
            <p:cNvPr id="3" name="Freeform 3"/>
            <p:cNvSpPr/>
            <p:nvPr/>
          </p:nvSpPr>
          <p:spPr>
            <a:xfrm>
              <a:off x="31750" y="31750"/>
              <a:ext cx="21197269" cy="10168044"/>
            </a:xfrm>
            <a:custGeom>
              <a:avLst/>
              <a:gdLst/>
              <a:ahLst/>
              <a:cxnLst/>
              <a:rect l="l" t="t" r="r" b="b"/>
              <a:pathLst>
                <a:path w="21197269" h="10168044">
                  <a:moveTo>
                    <a:pt x="21104560" y="10168044"/>
                  </a:moveTo>
                  <a:lnTo>
                    <a:pt x="92710" y="10168044"/>
                  </a:lnTo>
                  <a:cubicBezTo>
                    <a:pt x="41910" y="10168044"/>
                    <a:pt x="0" y="10126134"/>
                    <a:pt x="0" y="10075334"/>
                  </a:cubicBezTo>
                  <a:lnTo>
                    <a:pt x="0" y="92710"/>
                  </a:lnTo>
                  <a:cubicBezTo>
                    <a:pt x="0" y="41910"/>
                    <a:pt x="41910" y="0"/>
                    <a:pt x="92710" y="0"/>
                  </a:cubicBezTo>
                  <a:lnTo>
                    <a:pt x="21103290" y="0"/>
                  </a:lnTo>
                  <a:cubicBezTo>
                    <a:pt x="21154090" y="0"/>
                    <a:pt x="21195999" y="41910"/>
                    <a:pt x="21195999" y="92710"/>
                  </a:cubicBezTo>
                  <a:lnTo>
                    <a:pt x="21195999" y="10074064"/>
                  </a:lnTo>
                  <a:cubicBezTo>
                    <a:pt x="21197269" y="10126134"/>
                    <a:pt x="21155360" y="10168044"/>
                    <a:pt x="21104560" y="10168044"/>
                  </a:cubicBezTo>
                  <a:close/>
                </a:path>
              </a:pathLst>
            </a:custGeom>
            <a:solidFill>
              <a:srgbClr val="FFFEF7"/>
            </a:solidFill>
          </p:spPr>
          <p:txBody>
            <a:bodyPr/>
            <a:lstStyle/>
            <a:p>
              <a:endParaRPr lang="en-US"/>
            </a:p>
          </p:txBody>
        </p:sp>
        <p:sp>
          <p:nvSpPr>
            <p:cNvPr id="4" name="Freeform 4"/>
            <p:cNvSpPr/>
            <p:nvPr/>
          </p:nvSpPr>
          <p:spPr>
            <a:xfrm>
              <a:off x="0" y="0"/>
              <a:ext cx="21260769" cy="10231544"/>
            </a:xfrm>
            <a:custGeom>
              <a:avLst/>
              <a:gdLst/>
              <a:ahLst/>
              <a:cxnLst/>
              <a:rect l="l" t="t" r="r" b="b"/>
              <a:pathLst>
                <a:path w="21260769" h="10231544">
                  <a:moveTo>
                    <a:pt x="21136310" y="59690"/>
                  </a:moveTo>
                  <a:cubicBezTo>
                    <a:pt x="21171869" y="59690"/>
                    <a:pt x="21201080" y="88900"/>
                    <a:pt x="21201080" y="124460"/>
                  </a:cubicBezTo>
                  <a:lnTo>
                    <a:pt x="21201080" y="10107084"/>
                  </a:lnTo>
                  <a:cubicBezTo>
                    <a:pt x="21201080" y="10142644"/>
                    <a:pt x="21171869" y="10171854"/>
                    <a:pt x="21136310" y="10171854"/>
                  </a:cubicBezTo>
                  <a:lnTo>
                    <a:pt x="124460" y="10171854"/>
                  </a:lnTo>
                  <a:cubicBezTo>
                    <a:pt x="88900" y="10171854"/>
                    <a:pt x="59690" y="10142644"/>
                    <a:pt x="59690" y="10107084"/>
                  </a:cubicBezTo>
                  <a:lnTo>
                    <a:pt x="59690" y="124460"/>
                  </a:lnTo>
                  <a:cubicBezTo>
                    <a:pt x="59690" y="88900"/>
                    <a:pt x="88900" y="59690"/>
                    <a:pt x="124460" y="59690"/>
                  </a:cubicBezTo>
                  <a:lnTo>
                    <a:pt x="21136310" y="59690"/>
                  </a:lnTo>
                  <a:moveTo>
                    <a:pt x="21136310" y="0"/>
                  </a:moveTo>
                  <a:lnTo>
                    <a:pt x="124460" y="0"/>
                  </a:lnTo>
                  <a:cubicBezTo>
                    <a:pt x="55880" y="0"/>
                    <a:pt x="0" y="55880"/>
                    <a:pt x="0" y="124460"/>
                  </a:cubicBezTo>
                  <a:lnTo>
                    <a:pt x="0" y="10107084"/>
                  </a:lnTo>
                  <a:cubicBezTo>
                    <a:pt x="0" y="10175664"/>
                    <a:pt x="55880" y="10231544"/>
                    <a:pt x="124460" y="10231544"/>
                  </a:cubicBezTo>
                  <a:lnTo>
                    <a:pt x="21136310" y="10231544"/>
                  </a:lnTo>
                  <a:cubicBezTo>
                    <a:pt x="21204890" y="10231544"/>
                    <a:pt x="21260769" y="10175664"/>
                    <a:pt x="21260769" y="10107084"/>
                  </a:cubicBezTo>
                  <a:lnTo>
                    <a:pt x="21260769" y="124460"/>
                  </a:lnTo>
                  <a:cubicBezTo>
                    <a:pt x="21260769" y="55880"/>
                    <a:pt x="21204890" y="0"/>
                    <a:pt x="21136310" y="0"/>
                  </a:cubicBezTo>
                  <a:close/>
                </a:path>
              </a:pathLst>
            </a:custGeom>
            <a:solidFill>
              <a:srgbClr val="191919"/>
            </a:solidFill>
          </p:spPr>
          <p:txBody>
            <a:bodyPr/>
            <a:lstStyle/>
            <a:p>
              <a:endParaRPr lang="en-US"/>
            </a:p>
          </p:txBody>
        </p:sp>
      </p:grpSp>
      <p:sp>
        <p:nvSpPr>
          <p:cNvPr id="5" name="Freeform 5"/>
          <p:cNvSpPr/>
          <p:nvPr/>
        </p:nvSpPr>
        <p:spPr>
          <a:xfrm rot="231717">
            <a:off x="-1433871" y="-320427"/>
            <a:ext cx="10406808" cy="5430462"/>
          </a:xfrm>
          <a:custGeom>
            <a:avLst/>
            <a:gdLst/>
            <a:ahLst/>
            <a:cxnLst/>
            <a:rect l="l" t="t" r="r" b="b"/>
            <a:pathLst>
              <a:path w="10406808" h="5430462">
                <a:moveTo>
                  <a:pt x="0" y="0"/>
                </a:moveTo>
                <a:lnTo>
                  <a:pt x="10406808" y="0"/>
                </a:lnTo>
                <a:lnTo>
                  <a:pt x="10406808" y="5430461"/>
                </a:lnTo>
                <a:lnTo>
                  <a:pt x="0" y="5430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rot="282144">
            <a:off x="1179357" y="497343"/>
            <a:ext cx="5606444" cy="1494079"/>
          </a:xfrm>
          <a:prstGeom prst="rect">
            <a:avLst/>
          </a:prstGeom>
        </p:spPr>
        <p:txBody>
          <a:bodyPr lIns="0" tIns="0" rIns="0" bIns="0" rtlCol="0" anchor="t">
            <a:spAutoFit/>
          </a:bodyPr>
          <a:lstStyle/>
          <a:p>
            <a:pPr algn="l">
              <a:lnSpc>
                <a:spcPts val="11433"/>
              </a:lnSpc>
            </a:pPr>
            <a:r>
              <a:rPr lang="en-US" sz="10394">
                <a:solidFill>
                  <a:srgbClr val="000000"/>
                </a:solidFill>
                <a:latin typeface="Krabuler"/>
                <a:ea typeface="Krabuler"/>
                <a:cs typeface="Krabuler"/>
                <a:sym typeface="Krabuler"/>
              </a:rPr>
              <a:t>Practicing</a:t>
            </a:r>
          </a:p>
        </p:txBody>
      </p:sp>
      <p:sp>
        <p:nvSpPr>
          <p:cNvPr id="7" name="TextBox 7"/>
          <p:cNvSpPr txBox="1"/>
          <p:nvPr/>
        </p:nvSpPr>
        <p:spPr>
          <a:xfrm>
            <a:off x="8230969" y="2152041"/>
            <a:ext cx="8643944" cy="1170074"/>
          </a:xfrm>
          <a:prstGeom prst="rect">
            <a:avLst/>
          </a:prstGeom>
        </p:spPr>
        <p:txBody>
          <a:bodyPr lIns="0" tIns="0" rIns="0" bIns="0" rtlCol="0" anchor="t">
            <a:spAutoFit/>
          </a:bodyPr>
          <a:lstStyle/>
          <a:p>
            <a:pPr algn="l">
              <a:lnSpc>
                <a:spcPts val="4690"/>
              </a:lnSpc>
            </a:pPr>
            <a:r>
              <a:rPr lang="en-US" sz="3399">
                <a:solidFill>
                  <a:srgbClr val="000000"/>
                </a:solidFill>
                <a:latin typeface="Handy Casual"/>
                <a:ea typeface="Handy Casual"/>
                <a:cs typeface="Handy Casual"/>
                <a:sym typeface="Handy Casual"/>
              </a:rPr>
              <a:t>Reduce the INTENSITY of reactions by practicing mindfulness and identifying what you can and cannot control.</a:t>
            </a:r>
          </a:p>
        </p:txBody>
      </p:sp>
      <p:sp>
        <p:nvSpPr>
          <p:cNvPr id="8" name="TextBox 8"/>
          <p:cNvSpPr txBox="1"/>
          <p:nvPr/>
        </p:nvSpPr>
        <p:spPr>
          <a:xfrm rot="282144">
            <a:off x="1490007" y="2747865"/>
            <a:ext cx="7491405" cy="877503"/>
          </a:xfrm>
          <a:prstGeom prst="rect">
            <a:avLst/>
          </a:prstGeom>
        </p:spPr>
        <p:txBody>
          <a:bodyPr lIns="0" tIns="0" rIns="0" bIns="0" rtlCol="0" anchor="t">
            <a:spAutoFit/>
          </a:bodyPr>
          <a:lstStyle/>
          <a:p>
            <a:pPr algn="just">
              <a:lnSpc>
                <a:spcPts val="6704"/>
              </a:lnSpc>
            </a:pPr>
            <a:r>
              <a:rPr lang="en-US" sz="6094">
                <a:solidFill>
                  <a:srgbClr val="000000"/>
                </a:solidFill>
                <a:latin typeface="Krabuler"/>
                <a:ea typeface="Krabuler"/>
                <a:cs typeface="Krabuler"/>
                <a:sym typeface="Krabuler"/>
              </a:rPr>
              <a:t>Emotional Regulation</a:t>
            </a:r>
          </a:p>
        </p:txBody>
      </p:sp>
      <p:sp>
        <p:nvSpPr>
          <p:cNvPr id="9" name="Freeform 9"/>
          <p:cNvSpPr/>
          <p:nvPr/>
        </p:nvSpPr>
        <p:spPr>
          <a:xfrm rot="-10800000">
            <a:off x="-3798639" y="8816293"/>
            <a:ext cx="10643275" cy="1470707"/>
          </a:xfrm>
          <a:custGeom>
            <a:avLst/>
            <a:gdLst/>
            <a:ahLst/>
            <a:cxnLst/>
            <a:rect l="l" t="t" r="r" b="b"/>
            <a:pathLst>
              <a:path w="10643275" h="1470707">
                <a:moveTo>
                  <a:pt x="0" y="0"/>
                </a:moveTo>
                <a:lnTo>
                  <a:pt x="10643274" y="0"/>
                </a:lnTo>
                <a:lnTo>
                  <a:pt x="10643274" y="1470707"/>
                </a:lnTo>
                <a:lnTo>
                  <a:pt x="0" y="14707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0023135" y="0"/>
            <a:ext cx="10847286" cy="1498898"/>
          </a:xfrm>
          <a:custGeom>
            <a:avLst/>
            <a:gdLst/>
            <a:ahLst/>
            <a:cxnLst/>
            <a:rect l="l" t="t" r="r" b="b"/>
            <a:pathLst>
              <a:path w="10847286" h="1498898">
                <a:moveTo>
                  <a:pt x="0" y="0"/>
                </a:moveTo>
                <a:lnTo>
                  <a:pt x="10847286" y="0"/>
                </a:lnTo>
                <a:lnTo>
                  <a:pt x="10847286" y="1498898"/>
                </a:lnTo>
                <a:lnTo>
                  <a:pt x="0" y="1498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H="1" flipV="1">
            <a:off x="14827512" y="3909129"/>
            <a:ext cx="3514808" cy="3406168"/>
          </a:xfrm>
          <a:custGeom>
            <a:avLst/>
            <a:gdLst/>
            <a:ahLst/>
            <a:cxnLst/>
            <a:rect l="l" t="t" r="r" b="b"/>
            <a:pathLst>
              <a:path w="3514808" h="3406168">
                <a:moveTo>
                  <a:pt x="3514808" y="3406168"/>
                </a:moveTo>
                <a:lnTo>
                  <a:pt x="0" y="3406168"/>
                </a:lnTo>
                <a:lnTo>
                  <a:pt x="0" y="0"/>
                </a:lnTo>
                <a:lnTo>
                  <a:pt x="3514808" y="0"/>
                </a:lnTo>
                <a:lnTo>
                  <a:pt x="3514808" y="340616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AutoShape 12"/>
          <p:cNvSpPr/>
          <p:nvPr/>
        </p:nvSpPr>
        <p:spPr>
          <a:xfrm flipH="1">
            <a:off x="9222415" y="3995814"/>
            <a:ext cx="0" cy="4689076"/>
          </a:xfrm>
          <a:prstGeom prst="line">
            <a:avLst/>
          </a:prstGeom>
          <a:ln w="28575" cap="flat">
            <a:solidFill>
              <a:srgbClr val="000000"/>
            </a:solidFill>
            <a:prstDash val="solid"/>
            <a:headEnd type="arrow" w="med" len="sm"/>
            <a:tailEnd type="arrow" w="med" len="sm"/>
          </a:ln>
        </p:spPr>
        <p:txBody>
          <a:bodyPr/>
          <a:lstStyle/>
          <a:p>
            <a:endParaRPr lang="en-US"/>
          </a:p>
        </p:txBody>
      </p:sp>
      <p:sp>
        <p:nvSpPr>
          <p:cNvPr id="13" name="TextBox 13"/>
          <p:cNvSpPr txBox="1"/>
          <p:nvPr/>
        </p:nvSpPr>
        <p:spPr>
          <a:xfrm>
            <a:off x="10532237" y="4582347"/>
            <a:ext cx="3620005" cy="749656"/>
          </a:xfrm>
          <a:prstGeom prst="rect">
            <a:avLst/>
          </a:prstGeom>
        </p:spPr>
        <p:txBody>
          <a:bodyPr lIns="0" tIns="0" rIns="0" bIns="0" rtlCol="0" anchor="t">
            <a:spAutoFit/>
          </a:bodyPr>
          <a:lstStyle/>
          <a:p>
            <a:pPr algn="ctr">
              <a:lnSpc>
                <a:spcPts val="6019"/>
              </a:lnSpc>
            </a:pPr>
            <a:r>
              <a:rPr lang="en-US" sz="4559">
                <a:solidFill>
                  <a:srgbClr val="231F20"/>
                </a:solidFill>
                <a:latin typeface="Krabuler"/>
                <a:ea typeface="Krabuler"/>
                <a:cs typeface="Krabuler"/>
                <a:sym typeface="Krabuler"/>
              </a:rPr>
              <a:t>IN MY CONTROL</a:t>
            </a:r>
          </a:p>
        </p:txBody>
      </p:sp>
      <p:sp>
        <p:nvSpPr>
          <p:cNvPr id="14" name="TextBox 14"/>
          <p:cNvSpPr txBox="1"/>
          <p:nvPr/>
        </p:nvSpPr>
        <p:spPr>
          <a:xfrm>
            <a:off x="2992520" y="4679752"/>
            <a:ext cx="4490283" cy="652252"/>
          </a:xfrm>
          <a:prstGeom prst="rect">
            <a:avLst/>
          </a:prstGeom>
        </p:spPr>
        <p:txBody>
          <a:bodyPr lIns="0" tIns="0" rIns="0" bIns="0" rtlCol="0" anchor="t">
            <a:spAutoFit/>
          </a:bodyPr>
          <a:lstStyle/>
          <a:p>
            <a:pPr algn="ctr">
              <a:lnSpc>
                <a:spcPts val="5067"/>
              </a:lnSpc>
            </a:pPr>
            <a:r>
              <a:rPr lang="en-US" sz="4564">
                <a:solidFill>
                  <a:srgbClr val="231F20"/>
                </a:solidFill>
                <a:latin typeface="Krabuler"/>
                <a:ea typeface="Krabuler"/>
                <a:cs typeface="Krabuler"/>
                <a:sym typeface="Krabuler"/>
              </a:rPr>
              <a:t>NOT IN MY CONTROL</a:t>
            </a:r>
          </a:p>
        </p:txBody>
      </p:sp>
      <p:sp>
        <p:nvSpPr>
          <p:cNvPr id="15" name="TextBox 15"/>
          <p:cNvSpPr txBox="1"/>
          <p:nvPr/>
        </p:nvSpPr>
        <p:spPr>
          <a:xfrm>
            <a:off x="2723847" y="5593941"/>
            <a:ext cx="6284830" cy="2036445"/>
          </a:xfrm>
          <a:prstGeom prst="rect">
            <a:avLst/>
          </a:prstGeom>
        </p:spPr>
        <p:txBody>
          <a:bodyPr lIns="0" tIns="0" rIns="0" bIns="0" rtlCol="0" anchor="t">
            <a:spAutoFit/>
          </a:bodyPr>
          <a:lstStyle/>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the past</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the future</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opinions of others</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what other people think of me</a:t>
            </a:r>
          </a:p>
        </p:txBody>
      </p:sp>
      <p:sp>
        <p:nvSpPr>
          <p:cNvPr id="16" name="TextBox 16"/>
          <p:cNvSpPr txBox="1"/>
          <p:nvPr/>
        </p:nvSpPr>
        <p:spPr>
          <a:xfrm>
            <a:off x="10262858" y="5621738"/>
            <a:ext cx="5027802" cy="3046095"/>
          </a:xfrm>
          <a:prstGeom prst="rect">
            <a:avLst/>
          </a:prstGeom>
        </p:spPr>
        <p:txBody>
          <a:bodyPr lIns="0" tIns="0" rIns="0" bIns="0" rtlCol="0" anchor="t">
            <a:spAutoFit/>
          </a:bodyPr>
          <a:lstStyle/>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my boundaries</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my thoughts and actions</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goals I set</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how I speak to myself</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what I give my energy to</a:t>
            </a:r>
          </a:p>
          <a:p>
            <a:pPr marL="755639" lvl="1" indent="-377820" algn="l">
              <a:lnSpc>
                <a:spcPts val="3989"/>
              </a:lnSpc>
              <a:buFont typeface="Arial"/>
              <a:buChar char="•"/>
            </a:pPr>
            <a:r>
              <a:rPr lang="en-US" sz="3499">
                <a:solidFill>
                  <a:srgbClr val="000000"/>
                </a:solidFill>
                <a:latin typeface="Handy Casual"/>
                <a:ea typeface="Handy Casual"/>
                <a:cs typeface="Handy Casual"/>
                <a:sym typeface="Handy Casual"/>
              </a:rPr>
              <a:t>how I handle challenges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1202849" y="1511590"/>
            <a:ext cx="6003579" cy="7573322"/>
          </a:xfrm>
          <a:custGeom>
            <a:avLst/>
            <a:gdLst/>
            <a:ahLst/>
            <a:cxnLst/>
            <a:rect l="l" t="t" r="r" b="b"/>
            <a:pathLst>
              <a:path w="6003579" h="7573322">
                <a:moveTo>
                  <a:pt x="0" y="0"/>
                </a:moveTo>
                <a:lnTo>
                  <a:pt x="6003579" y="0"/>
                </a:lnTo>
                <a:lnTo>
                  <a:pt x="6003579" y="7573322"/>
                </a:lnTo>
                <a:lnTo>
                  <a:pt x="0" y="7573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94564" y="4397886"/>
            <a:ext cx="554854" cy="554854"/>
            <a:chOff x="0" y="0"/>
            <a:chExt cx="739806" cy="739806"/>
          </a:xfrm>
        </p:grpSpPr>
        <p:grpSp>
          <p:nvGrpSpPr>
            <p:cNvPr id="4" name="Group 4"/>
            <p:cNvGrpSpPr/>
            <p:nvPr/>
          </p:nvGrpSpPr>
          <p:grpSpPr>
            <a:xfrm>
              <a:off x="0" y="0"/>
              <a:ext cx="739806" cy="7398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6" name="TextBox 6"/>
              <p:cNvSpPr txBox="1"/>
              <p:nvPr/>
            </p:nvSpPr>
            <p:spPr>
              <a:xfrm>
                <a:off x="76200" y="0"/>
                <a:ext cx="660400" cy="736600"/>
              </a:xfrm>
              <a:prstGeom prst="rect">
                <a:avLst/>
              </a:prstGeom>
            </p:spPr>
            <p:txBody>
              <a:bodyPr lIns="0" tIns="0" rIns="0" bIns="0" rtlCol="0" anchor="ctr"/>
              <a:lstStyle/>
              <a:p>
                <a:pPr algn="ctr">
                  <a:lnSpc>
                    <a:spcPts val="4339"/>
                  </a:lnSpc>
                </a:pPr>
                <a:endParaRPr/>
              </a:p>
            </p:txBody>
          </p:sp>
        </p:grpSp>
        <p:sp>
          <p:nvSpPr>
            <p:cNvPr id="7" name="TextBox 7"/>
            <p:cNvSpPr txBox="1"/>
            <p:nvPr/>
          </p:nvSpPr>
          <p:spPr>
            <a:xfrm>
              <a:off x="113329" y="-14828"/>
              <a:ext cx="513149" cy="702788"/>
            </a:xfrm>
            <a:prstGeom prst="rect">
              <a:avLst/>
            </a:prstGeom>
          </p:spPr>
          <p:txBody>
            <a:bodyPr lIns="0" tIns="0" rIns="0" bIns="0" rtlCol="0" anchor="t">
              <a:spAutoFit/>
            </a:bodyPr>
            <a:lstStyle/>
            <a:p>
              <a:pPr algn="ctr">
                <a:lnSpc>
                  <a:spcPts val="4446"/>
                </a:lnSpc>
                <a:spcBef>
                  <a:spcPct val="0"/>
                </a:spcBef>
              </a:pPr>
              <a:r>
                <a:rPr lang="en-US" sz="3176" spc="63">
                  <a:solidFill>
                    <a:srgbClr val="231F20"/>
                  </a:solidFill>
                  <a:latin typeface="Krabuler"/>
                  <a:ea typeface="Krabuler"/>
                  <a:cs typeface="Krabuler"/>
                  <a:sym typeface="Krabuler"/>
                </a:rPr>
                <a:t>1</a:t>
              </a:r>
            </a:p>
          </p:txBody>
        </p:sp>
      </p:grpSp>
      <p:grpSp>
        <p:nvGrpSpPr>
          <p:cNvPr id="8" name="Group 8"/>
          <p:cNvGrpSpPr/>
          <p:nvPr/>
        </p:nvGrpSpPr>
        <p:grpSpPr>
          <a:xfrm>
            <a:off x="1736800" y="6174959"/>
            <a:ext cx="554854" cy="554854"/>
            <a:chOff x="0" y="0"/>
            <a:chExt cx="739806" cy="739806"/>
          </a:xfrm>
        </p:grpSpPr>
        <p:grpSp>
          <p:nvGrpSpPr>
            <p:cNvPr id="9" name="Group 9"/>
            <p:cNvGrpSpPr/>
            <p:nvPr/>
          </p:nvGrpSpPr>
          <p:grpSpPr>
            <a:xfrm>
              <a:off x="0" y="0"/>
              <a:ext cx="739806" cy="73980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n-US"/>
              </a:p>
            </p:txBody>
          </p:sp>
          <p:sp>
            <p:nvSpPr>
              <p:cNvPr id="11" name="TextBox 11"/>
              <p:cNvSpPr txBox="1"/>
              <p:nvPr/>
            </p:nvSpPr>
            <p:spPr>
              <a:xfrm>
                <a:off x="76200" y="0"/>
                <a:ext cx="660400" cy="736600"/>
              </a:xfrm>
              <a:prstGeom prst="rect">
                <a:avLst/>
              </a:prstGeom>
            </p:spPr>
            <p:txBody>
              <a:bodyPr lIns="0" tIns="0" rIns="0" bIns="0" rtlCol="0" anchor="ctr"/>
              <a:lstStyle/>
              <a:p>
                <a:pPr algn="ctr">
                  <a:lnSpc>
                    <a:spcPts val="4339"/>
                  </a:lnSpc>
                </a:pPr>
                <a:endParaRPr/>
              </a:p>
            </p:txBody>
          </p:sp>
        </p:grpSp>
        <p:sp>
          <p:nvSpPr>
            <p:cNvPr id="12" name="TextBox 12"/>
            <p:cNvSpPr txBox="1"/>
            <p:nvPr/>
          </p:nvSpPr>
          <p:spPr>
            <a:xfrm>
              <a:off x="113329" y="-10795"/>
              <a:ext cx="513149" cy="702788"/>
            </a:xfrm>
            <a:prstGeom prst="rect">
              <a:avLst/>
            </a:prstGeom>
          </p:spPr>
          <p:txBody>
            <a:bodyPr lIns="0" tIns="0" rIns="0" bIns="0" rtlCol="0" anchor="t">
              <a:spAutoFit/>
            </a:bodyPr>
            <a:lstStyle/>
            <a:p>
              <a:pPr algn="ctr">
                <a:lnSpc>
                  <a:spcPts val="4446"/>
                </a:lnSpc>
                <a:spcBef>
                  <a:spcPct val="0"/>
                </a:spcBef>
              </a:pPr>
              <a:r>
                <a:rPr lang="en-US" sz="3176" spc="63">
                  <a:solidFill>
                    <a:srgbClr val="231F20"/>
                  </a:solidFill>
                  <a:latin typeface="Krabuler"/>
                  <a:ea typeface="Krabuler"/>
                  <a:cs typeface="Krabuler"/>
                  <a:sym typeface="Krabuler"/>
                </a:rPr>
                <a:t>2</a:t>
              </a:r>
            </a:p>
          </p:txBody>
        </p:sp>
      </p:grpSp>
      <p:grpSp>
        <p:nvGrpSpPr>
          <p:cNvPr id="13" name="Group 13"/>
          <p:cNvGrpSpPr/>
          <p:nvPr/>
        </p:nvGrpSpPr>
        <p:grpSpPr>
          <a:xfrm>
            <a:off x="1736800" y="7560721"/>
            <a:ext cx="554854" cy="554854"/>
            <a:chOff x="0" y="0"/>
            <a:chExt cx="739806" cy="739806"/>
          </a:xfrm>
        </p:grpSpPr>
        <p:grpSp>
          <p:nvGrpSpPr>
            <p:cNvPr id="14" name="Group 14"/>
            <p:cNvGrpSpPr/>
            <p:nvPr/>
          </p:nvGrpSpPr>
          <p:grpSpPr>
            <a:xfrm>
              <a:off x="0" y="0"/>
              <a:ext cx="739806" cy="73980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7"/>
              </a:solidFill>
            </p:spPr>
            <p:txBody>
              <a:bodyPr/>
              <a:lstStyle/>
              <a:p>
                <a:endParaRPr lang="en-US"/>
              </a:p>
            </p:txBody>
          </p:sp>
          <p:sp>
            <p:nvSpPr>
              <p:cNvPr id="16" name="TextBox 16"/>
              <p:cNvSpPr txBox="1"/>
              <p:nvPr/>
            </p:nvSpPr>
            <p:spPr>
              <a:xfrm>
                <a:off x="76200" y="0"/>
                <a:ext cx="660400" cy="736600"/>
              </a:xfrm>
              <a:prstGeom prst="rect">
                <a:avLst/>
              </a:prstGeom>
            </p:spPr>
            <p:txBody>
              <a:bodyPr lIns="0" tIns="0" rIns="0" bIns="0" rtlCol="0" anchor="ctr"/>
              <a:lstStyle/>
              <a:p>
                <a:pPr algn="ctr">
                  <a:lnSpc>
                    <a:spcPts val="4339"/>
                  </a:lnSpc>
                </a:pPr>
                <a:endParaRPr/>
              </a:p>
            </p:txBody>
          </p:sp>
        </p:grpSp>
        <p:sp>
          <p:nvSpPr>
            <p:cNvPr id="17" name="TextBox 17"/>
            <p:cNvSpPr txBox="1"/>
            <p:nvPr/>
          </p:nvSpPr>
          <p:spPr>
            <a:xfrm>
              <a:off x="113329" y="-18862"/>
              <a:ext cx="513149" cy="702788"/>
            </a:xfrm>
            <a:prstGeom prst="rect">
              <a:avLst/>
            </a:prstGeom>
          </p:spPr>
          <p:txBody>
            <a:bodyPr lIns="0" tIns="0" rIns="0" bIns="0" rtlCol="0" anchor="t">
              <a:spAutoFit/>
            </a:bodyPr>
            <a:lstStyle/>
            <a:p>
              <a:pPr algn="ctr">
                <a:lnSpc>
                  <a:spcPts val="4446"/>
                </a:lnSpc>
                <a:spcBef>
                  <a:spcPct val="0"/>
                </a:spcBef>
              </a:pPr>
              <a:r>
                <a:rPr lang="en-US" sz="3176" spc="63">
                  <a:solidFill>
                    <a:srgbClr val="231F20"/>
                  </a:solidFill>
                  <a:latin typeface="Krabuler"/>
                  <a:ea typeface="Krabuler"/>
                  <a:cs typeface="Krabuler"/>
                  <a:sym typeface="Krabuler"/>
                </a:rPr>
                <a:t>3</a:t>
              </a:r>
            </a:p>
          </p:txBody>
        </p:sp>
      </p:grpSp>
      <p:grpSp>
        <p:nvGrpSpPr>
          <p:cNvPr id="18" name="Group 18"/>
          <p:cNvGrpSpPr/>
          <p:nvPr/>
        </p:nvGrpSpPr>
        <p:grpSpPr>
          <a:xfrm>
            <a:off x="7349303" y="1535607"/>
            <a:ext cx="9289030" cy="7549304"/>
            <a:chOff x="0" y="0"/>
            <a:chExt cx="12654042" cy="10284089"/>
          </a:xfrm>
        </p:grpSpPr>
        <p:sp>
          <p:nvSpPr>
            <p:cNvPr id="19" name="Freeform 19"/>
            <p:cNvSpPr/>
            <p:nvPr/>
          </p:nvSpPr>
          <p:spPr>
            <a:xfrm>
              <a:off x="31750" y="31750"/>
              <a:ext cx="12590542" cy="10220589"/>
            </a:xfrm>
            <a:custGeom>
              <a:avLst/>
              <a:gdLst/>
              <a:ahLst/>
              <a:cxnLst/>
              <a:rect l="l" t="t" r="r" b="b"/>
              <a:pathLst>
                <a:path w="12590542" h="10220589">
                  <a:moveTo>
                    <a:pt x="12497832" y="10220589"/>
                  </a:moveTo>
                  <a:lnTo>
                    <a:pt x="92710" y="10220589"/>
                  </a:lnTo>
                  <a:cubicBezTo>
                    <a:pt x="41910" y="10220589"/>
                    <a:pt x="0" y="10178679"/>
                    <a:pt x="0" y="10127879"/>
                  </a:cubicBezTo>
                  <a:lnTo>
                    <a:pt x="0" y="92710"/>
                  </a:lnTo>
                  <a:cubicBezTo>
                    <a:pt x="0" y="41910"/>
                    <a:pt x="41910" y="0"/>
                    <a:pt x="92710" y="0"/>
                  </a:cubicBezTo>
                  <a:lnTo>
                    <a:pt x="12496562" y="0"/>
                  </a:lnTo>
                  <a:cubicBezTo>
                    <a:pt x="12547362" y="0"/>
                    <a:pt x="12589272" y="41910"/>
                    <a:pt x="12589272" y="92710"/>
                  </a:cubicBezTo>
                  <a:lnTo>
                    <a:pt x="12589272" y="10126609"/>
                  </a:lnTo>
                  <a:cubicBezTo>
                    <a:pt x="12590542" y="10178679"/>
                    <a:pt x="12548632" y="10220589"/>
                    <a:pt x="12497832" y="10220589"/>
                  </a:cubicBezTo>
                  <a:close/>
                </a:path>
              </a:pathLst>
            </a:custGeom>
            <a:solidFill>
              <a:srgbClr val="FFFEF7"/>
            </a:solidFill>
          </p:spPr>
          <p:txBody>
            <a:bodyPr/>
            <a:lstStyle/>
            <a:p>
              <a:endParaRPr lang="en-US"/>
            </a:p>
          </p:txBody>
        </p:sp>
        <p:sp>
          <p:nvSpPr>
            <p:cNvPr id="20" name="Freeform 20"/>
            <p:cNvSpPr/>
            <p:nvPr/>
          </p:nvSpPr>
          <p:spPr>
            <a:xfrm>
              <a:off x="0" y="0"/>
              <a:ext cx="12654042" cy="10284089"/>
            </a:xfrm>
            <a:custGeom>
              <a:avLst/>
              <a:gdLst/>
              <a:ahLst/>
              <a:cxnLst/>
              <a:rect l="l" t="t" r="r" b="b"/>
              <a:pathLst>
                <a:path w="12654042" h="10284089">
                  <a:moveTo>
                    <a:pt x="12529582" y="59690"/>
                  </a:moveTo>
                  <a:cubicBezTo>
                    <a:pt x="12565142" y="59690"/>
                    <a:pt x="12594352" y="88900"/>
                    <a:pt x="12594352" y="124460"/>
                  </a:cubicBezTo>
                  <a:lnTo>
                    <a:pt x="12594352" y="10159629"/>
                  </a:lnTo>
                  <a:cubicBezTo>
                    <a:pt x="12594352" y="10195189"/>
                    <a:pt x="12565142" y="10224399"/>
                    <a:pt x="12529582" y="10224399"/>
                  </a:cubicBezTo>
                  <a:lnTo>
                    <a:pt x="124460" y="10224399"/>
                  </a:lnTo>
                  <a:cubicBezTo>
                    <a:pt x="88900" y="10224399"/>
                    <a:pt x="59690" y="10195189"/>
                    <a:pt x="59690" y="10159629"/>
                  </a:cubicBezTo>
                  <a:lnTo>
                    <a:pt x="59690" y="124460"/>
                  </a:lnTo>
                  <a:cubicBezTo>
                    <a:pt x="59690" y="88900"/>
                    <a:pt x="88900" y="59690"/>
                    <a:pt x="124460" y="59690"/>
                  </a:cubicBezTo>
                  <a:lnTo>
                    <a:pt x="12529582" y="59690"/>
                  </a:lnTo>
                  <a:moveTo>
                    <a:pt x="12529582" y="0"/>
                  </a:moveTo>
                  <a:lnTo>
                    <a:pt x="124460" y="0"/>
                  </a:lnTo>
                  <a:cubicBezTo>
                    <a:pt x="55880" y="0"/>
                    <a:pt x="0" y="55880"/>
                    <a:pt x="0" y="124460"/>
                  </a:cubicBezTo>
                  <a:lnTo>
                    <a:pt x="0" y="10159629"/>
                  </a:lnTo>
                  <a:cubicBezTo>
                    <a:pt x="0" y="10228209"/>
                    <a:pt x="55880" y="10284089"/>
                    <a:pt x="124460" y="10284089"/>
                  </a:cubicBezTo>
                  <a:lnTo>
                    <a:pt x="12529582" y="10284089"/>
                  </a:lnTo>
                  <a:cubicBezTo>
                    <a:pt x="12598162" y="10284089"/>
                    <a:pt x="12654042" y="10228209"/>
                    <a:pt x="12654042" y="10159629"/>
                  </a:cubicBezTo>
                  <a:lnTo>
                    <a:pt x="12654042" y="124460"/>
                  </a:lnTo>
                  <a:cubicBezTo>
                    <a:pt x="12654042" y="55880"/>
                    <a:pt x="12598162" y="0"/>
                    <a:pt x="12529582" y="0"/>
                  </a:cubicBezTo>
                  <a:close/>
                </a:path>
              </a:pathLst>
            </a:custGeom>
            <a:solidFill>
              <a:srgbClr val="191919"/>
            </a:solidFill>
          </p:spPr>
          <p:txBody>
            <a:bodyPr/>
            <a:lstStyle/>
            <a:p>
              <a:endParaRPr lang="en-US"/>
            </a:p>
          </p:txBody>
        </p:sp>
      </p:grpSp>
      <p:sp>
        <p:nvSpPr>
          <p:cNvPr id="21" name="Freeform 21"/>
          <p:cNvSpPr/>
          <p:nvPr/>
        </p:nvSpPr>
        <p:spPr>
          <a:xfrm>
            <a:off x="7981039" y="2280007"/>
            <a:ext cx="2465413" cy="2465413"/>
          </a:xfrm>
          <a:custGeom>
            <a:avLst/>
            <a:gdLst/>
            <a:ahLst/>
            <a:cxnLst/>
            <a:rect l="l" t="t" r="r" b="b"/>
            <a:pathLst>
              <a:path w="2465413" h="2465413">
                <a:moveTo>
                  <a:pt x="0" y="0"/>
                </a:moveTo>
                <a:lnTo>
                  <a:pt x="2465412" y="0"/>
                </a:lnTo>
                <a:lnTo>
                  <a:pt x="2465412" y="2465413"/>
                </a:lnTo>
                <a:lnTo>
                  <a:pt x="0" y="24654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10898293" y="2280007"/>
            <a:ext cx="2465413" cy="2465413"/>
          </a:xfrm>
          <a:custGeom>
            <a:avLst/>
            <a:gdLst/>
            <a:ahLst/>
            <a:cxnLst/>
            <a:rect l="l" t="t" r="r" b="b"/>
            <a:pathLst>
              <a:path w="2465413" h="2465413">
                <a:moveTo>
                  <a:pt x="0" y="0"/>
                </a:moveTo>
                <a:lnTo>
                  <a:pt x="2465412" y="0"/>
                </a:lnTo>
                <a:lnTo>
                  <a:pt x="2465412" y="2465413"/>
                </a:lnTo>
                <a:lnTo>
                  <a:pt x="0" y="2465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13682854" y="2249791"/>
            <a:ext cx="2464715" cy="2464715"/>
          </a:xfrm>
          <a:custGeom>
            <a:avLst/>
            <a:gdLst/>
            <a:ahLst/>
            <a:cxnLst/>
            <a:rect l="l" t="t" r="r" b="b"/>
            <a:pathLst>
              <a:path w="2464715" h="2464715">
                <a:moveTo>
                  <a:pt x="0" y="0"/>
                </a:moveTo>
                <a:lnTo>
                  <a:pt x="2464715" y="0"/>
                </a:lnTo>
                <a:lnTo>
                  <a:pt x="2464715" y="2464715"/>
                </a:lnTo>
                <a:lnTo>
                  <a:pt x="0" y="24647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Freeform 24"/>
          <p:cNvSpPr/>
          <p:nvPr/>
        </p:nvSpPr>
        <p:spPr>
          <a:xfrm rot="-1568932">
            <a:off x="-30836" y="8050291"/>
            <a:ext cx="1443297" cy="2069242"/>
          </a:xfrm>
          <a:custGeom>
            <a:avLst/>
            <a:gdLst/>
            <a:ahLst/>
            <a:cxnLst/>
            <a:rect l="l" t="t" r="r" b="b"/>
            <a:pathLst>
              <a:path w="1443297" h="2069242">
                <a:moveTo>
                  <a:pt x="0" y="0"/>
                </a:moveTo>
                <a:lnTo>
                  <a:pt x="1443297" y="0"/>
                </a:lnTo>
                <a:lnTo>
                  <a:pt x="1443297" y="2069242"/>
                </a:lnTo>
                <a:lnTo>
                  <a:pt x="0" y="20692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5" name="Freeform 25"/>
          <p:cNvSpPr/>
          <p:nvPr/>
        </p:nvSpPr>
        <p:spPr>
          <a:xfrm rot="5027046">
            <a:off x="16502236" y="496365"/>
            <a:ext cx="1514128" cy="1379233"/>
          </a:xfrm>
          <a:custGeom>
            <a:avLst/>
            <a:gdLst/>
            <a:ahLst/>
            <a:cxnLst/>
            <a:rect l="l" t="t" r="r" b="b"/>
            <a:pathLst>
              <a:path w="1514128" h="1379233">
                <a:moveTo>
                  <a:pt x="0" y="0"/>
                </a:moveTo>
                <a:lnTo>
                  <a:pt x="1514128" y="0"/>
                </a:lnTo>
                <a:lnTo>
                  <a:pt x="1514128" y="1379233"/>
                </a:lnTo>
                <a:lnTo>
                  <a:pt x="0" y="13792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6" name="TextBox 26"/>
          <p:cNvSpPr txBox="1"/>
          <p:nvPr/>
        </p:nvSpPr>
        <p:spPr>
          <a:xfrm>
            <a:off x="2452583" y="2285802"/>
            <a:ext cx="4081927" cy="880111"/>
          </a:xfrm>
          <a:prstGeom prst="rect">
            <a:avLst/>
          </a:prstGeom>
        </p:spPr>
        <p:txBody>
          <a:bodyPr lIns="0" tIns="0" rIns="0" bIns="0" rtlCol="0" anchor="t">
            <a:spAutoFit/>
          </a:bodyPr>
          <a:lstStyle/>
          <a:p>
            <a:pPr algn="l">
              <a:lnSpc>
                <a:spcPts val="7139"/>
              </a:lnSpc>
              <a:spcBef>
                <a:spcPct val="0"/>
              </a:spcBef>
            </a:pPr>
            <a:r>
              <a:rPr lang="en-US" sz="5099">
                <a:solidFill>
                  <a:srgbClr val="000000"/>
                </a:solidFill>
                <a:latin typeface="Krabuler"/>
                <a:ea typeface="Krabuler"/>
                <a:cs typeface="Krabuler"/>
                <a:sym typeface="Krabuler"/>
              </a:rPr>
              <a:t>Let’s Hear It!</a:t>
            </a:r>
          </a:p>
        </p:txBody>
      </p:sp>
      <p:sp>
        <p:nvSpPr>
          <p:cNvPr id="27" name="TextBox 27"/>
          <p:cNvSpPr txBox="1"/>
          <p:nvPr/>
        </p:nvSpPr>
        <p:spPr>
          <a:xfrm>
            <a:off x="2529779" y="3806633"/>
            <a:ext cx="4158269" cy="1737360"/>
          </a:xfrm>
          <a:prstGeom prst="rect">
            <a:avLst/>
          </a:prstGeom>
        </p:spPr>
        <p:txBody>
          <a:bodyPr lIns="0" tIns="0" rIns="0" bIns="0" rtlCol="0" anchor="t">
            <a:spAutoFit/>
          </a:bodyPr>
          <a:lstStyle/>
          <a:p>
            <a:pPr algn="l">
              <a:lnSpc>
                <a:spcPts val="3419"/>
              </a:lnSpc>
            </a:pPr>
            <a:r>
              <a:rPr lang="en-US" sz="2999">
                <a:solidFill>
                  <a:srgbClr val="000000"/>
                </a:solidFill>
                <a:latin typeface="Handy Casual"/>
                <a:ea typeface="Handy Casual"/>
                <a:cs typeface="Handy Casual"/>
                <a:sym typeface="Handy Casual"/>
              </a:rPr>
              <a:t>Each group (6) will take turns moving from poster to poster and write down issues and challenges per each category</a:t>
            </a:r>
          </a:p>
        </p:txBody>
      </p:sp>
      <p:sp>
        <p:nvSpPr>
          <p:cNvPr id="28" name="TextBox 28"/>
          <p:cNvSpPr txBox="1"/>
          <p:nvPr/>
        </p:nvSpPr>
        <p:spPr>
          <a:xfrm>
            <a:off x="2529779" y="5798018"/>
            <a:ext cx="4158269" cy="1308735"/>
          </a:xfrm>
          <a:prstGeom prst="rect">
            <a:avLst/>
          </a:prstGeom>
        </p:spPr>
        <p:txBody>
          <a:bodyPr lIns="0" tIns="0" rIns="0" bIns="0" rtlCol="0" anchor="t">
            <a:spAutoFit/>
          </a:bodyPr>
          <a:lstStyle/>
          <a:p>
            <a:pPr algn="l">
              <a:lnSpc>
                <a:spcPts val="3419"/>
              </a:lnSpc>
            </a:pPr>
            <a:r>
              <a:rPr lang="en-US" sz="2999">
                <a:solidFill>
                  <a:srgbClr val="000000"/>
                </a:solidFill>
                <a:latin typeface="Handy Casual"/>
                <a:ea typeface="Handy Casual"/>
                <a:cs typeface="Handy Casual"/>
                <a:sym typeface="Handy Casual"/>
              </a:rPr>
              <a:t>Groups will have 2 minutes to write down all issues per each poster and then move to next</a:t>
            </a:r>
          </a:p>
        </p:txBody>
      </p:sp>
      <p:sp>
        <p:nvSpPr>
          <p:cNvPr id="29" name="TextBox 29"/>
          <p:cNvSpPr txBox="1"/>
          <p:nvPr/>
        </p:nvSpPr>
        <p:spPr>
          <a:xfrm>
            <a:off x="2529779" y="7360779"/>
            <a:ext cx="4004731" cy="1308735"/>
          </a:xfrm>
          <a:prstGeom prst="rect">
            <a:avLst/>
          </a:prstGeom>
        </p:spPr>
        <p:txBody>
          <a:bodyPr lIns="0" tIns="0" rIns="0" bIns="0" rtlCol="0" anchor="t">
            <a:spAutoFit/>
          </a:bodyPr>
          <a:lstStyle/>
          <a:p>
            <a:pPr algn="l">
              <a:lnSpc>
                <a:spcPts val="3419"/>
              </a:lnSpc>
            </a:pPr>
            <a:r>
              <a:rPr lang="en-US" sz="2999">
                <a:solidFill>
                  <a:srgbClr val="000000"/>
                </a:solidFill>
                <a:latin typeface="Handy Casual"/>
                <a:ea typeface="Handy Casual"/>
                <a:cs typeface="Handy Casual"/>
                <a:sym typeface="Handy Casual"/>
              </a:rPr>
              <a:t>As a class, let’s discuss the issues after all rounds are completed</a:t>
            </a:r>
          </a:p>
        </p:txBody>
      </p:sp>
      <p:sp>
        <p:nvSpPr>
          <p:cNvPr id="30" name="TextBox 30"/>
          <p:cNvSpPr txBox="1"/>
          <p:nvPr/>
        </p:nvSpPr>
        <p:spPr>
          <a:xfrm>
            <a:off x="2491181" y="3099878"/>
            <a:ext cx="4081927" cy="382270"/>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Krabuler"/>
                <a:ea typeface="Krabuler"/>
                <a:cs typeface="Krabuler"/>
                <a:sym typeface="Krabuler"/>
              </a:rPr>
              <a:t>ACTIVITY INSTRUCTIONS</a:t>
            </a:r>
          </a:p>
        </p:txBody>
      </p:sp>
      <p:sp>
        <p:nvSpPr>
          <p:cNvPr id="31" name="TextBox 31"/>
          <p:cNvSpPr txBox="1"/>
          <p:nvPr/>
        </p:nvSpPr>
        <p:spPr>
          <a:xfrm>
            <a:off x="8325010" y="3161156"/>
            <a:ext cx="1777470" cy="584835"/>
          </a:xfrm>
          <a:prstGeom prst="rect">
            <a:avLst/>
          </a:prstGeom>
        </p:spPr>
        <p:txBody>
          <a:bodyPr lIns="0" tIns="0" rIns="0" bIns="0" rtlCol="0" anchor="t">
            <a:spAutoFit/>
          </a:bodyPr>
          <a:lstStyle/>
          <a:p>
            <a:pPr algn="ctr">
              <a:lnSpc>
                <a:spcPts val="4619"/>
              </a:lnSpc>
            </a:pPr>
            <a:r>
              <a:rPr lang="en-US" sz="3499">
                <a:solidFill>
                  <a:srgbClr val="231F20"/>
                </a:solidFill>
                <a:latin typeface="Handy Casual"/>
                <a:ea typeface="Handy Casual"/>
                <a:cs typeface="Handy Casual"/>
                <a:sym typeface="Handy Casual"/>
              </a:rPr>
              <a:t>TEAMWORK</a:t>
            </a:r>
          </a:p>
        </p:txBody>
      </p:sp>
      <p:sp>
        <p:nvSpPr>
          <p:cNvPr id="32" name="TextBox 32"/>
          <p:cNvSpPr txBox="1"/>
          <p:nvPr/>
        </p:nvSpPr>
        <p:spPr>
          <a:xfrm>
            <a:off x="11158154" y="3161156"/>
            <a:ext cx="1945690" cy="584835"/>
          </a:xfrm>
          <a:prstGeom prst="rect">
            <a:avLst/>
          </a:prstGeom>
        </p:spPr>
        <p:txBody>
          <a:bodyPr lIns="0" tIns="0" rIns="0" bIns="0" rtlCol="0" anchor="t">
            <a:spAutoFit/>
          </a:bodyPr>
          <a:lstStyle/>
          <a:p>
            <a:pPr algn="ctr">
              <a:lnSpc>
                <a:spcPts val="4619"/>
              </a:lnSpc>
            </a:pPr>
            <a:r>
              <a:rPr lang="en-US" sz="3499">
                <a:solidFill>
                  <a:srgbClr val="231F20"/>
                </a:solidFill>
                <a:latin typeface="Handy Casual"/>
                <a:ea typeface="Handy Casual"/>
                <a:cs typeface="Handy Casual"/>
                <a:sym typeface="Handy Casual"/>
              </a:rPr>
              <a:t>PRODUCTIVITY</a:t>
            </a:r>
          </a:p>
        </p:txBody>
      </p:sp>
      <p:sp>
        <p:nvSpPr>
          <p:cNvPr id="33" name="TextBox 33"/>
          <p:cNvSpPr txBox="1"/>
          <p:nvPr/>
        </p:nvSpPr>
        <p:spPr>
          <a:xfrm>
            <a:off x="14064134" y="2580131"/>
            <a:ext cx="1702155" cy="1746885"/>
          </a:xfrm>
          <a:prstGeom prst="rect">
            <a:avLst/>
          </a:prstGeom>
        </p:spPr>
        <p:txBody>
          <a:bodyPr lIns="0" tIns="0" rIns="0" bIns="0" rtlCol="0" anchor="t">
            <a:spAutoFit/>
          </a:bodyPr>
          <a:lstStyle/>
          <a:p>
            <a:pPr algn="ctr">
              <a:lnSpc>
                <a:spcPts val="4619"/>
              </a:lnSpc>
            </a:pPr>
            <a:r>
              <a:rPr lang="en-US" sz="3499">
                <a:solidFill>
                  <a:srgbClr val="231F20"/>
                </a:solidFill>
                <a:latin typeface="Handy Casual"/>
                <a:ea typeface="Handy Casual"/>
                <a:cs typeface="Handy Casual"/>
                <a:sym typeface="Handy Casual"/>
              </a:rPr>
              <a:t>EMPLOYEE HANDBOOK VIOLATIONS</a:t>
            </a:r>
          </a:p>
        </p:txBody>
      </p:sp>
      <p:sp>
        <p:nvSpPr>
          <p:cNvPr id="34" name="Freeform 34"/>
          <p:cNvSpPr/>
          <p:nvPr/>
        </p:nvSpPr>
        <p:spPr>
          <a:xfrm>
            <a:off x="7981039" y="5982186"/>
            <a:ext cx="2465413" cy="2465413"/>
          </a:xfrm>
          <a:custGeom>
            <a:avLst/>
            <a:gdLst/>
            <a:ahLst/>
            <a:cxnLst/>
            <a:rect l="l" t="t" r="r" b="b"/>
            <a:pathLst>
              <a:path w="2465413" h="2465413">
                <a:moveTo>
                  <a:pt x="0" y="0"/>
                </a:moveTo>
                <a:lnTo>
                  <a:pt x="2465412" y="0"/>
                </a:lnTo>
                <a:lnTo>
                  <a:pt x="2465412" y="2465412"/>
                </a:lnTo>
                <a:lnTo>
                  <a:pt x="0" y="24654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5" name="Freeform 35"/>
          <p:cNvSpPr/>
          <p:nvPr/>
        </p:nvSpPr>
        <p:spPr>
          <a:xfrm>
            <a:off x="10898293" y="5982186"/>
            <a:ext cx="2465413" cy="2465413"/>
          </a:xfrm>
          <a:custGeom>
            <a:avLst/>
            <a:gdLst/>
            <a:ahLst/>
            <a:cxnLst/>
            <a:rect l="l" t="t" r="r" b="b"/>
            <a:pathLst>
              <a:path w="2465413" h="2465413">
                <a:moveTo>
                  <a:pt x="0" y="0"/>
                </a:moveTo>
                <a:lnTo>
                  <a:pt x="2465412" y="0"/>
                </a:lnTo>
                <a:lnTo>
                  <a:pt x="2465412" y="2465412"/>
                </a:lnTo>
                <a:lnTo>
                  <a:pt x="0" y="246541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6" name="Freeform 36"/>
          <p:cNvSpPr/>
          <p:nvPr/>
        </p:nvSpPr>
        <p:spPr>
          <a:xfrm>
            <a:off x="13600898" y="5982186"/>
            <a:ext cx="2465413" cy="2465413"/>
          </a:xfrm>
          <a:custGeom>
            <a:avLst/>
            <a:gdLst/>
            <a:ahLst/>
            <a:cxnLst/>
            <a:rect l="l" t="t" r="r" b="b"/>
            <a:pathLst>
              <a:path w="2465413" h="2465413">
                <a:moveTo>
                  <a:pt x="0" y="0"/>
                </a:moveTo>
                <a:lnTo>
                  <a:pt x="2465412" y="0"/>
                </a:lnTo>
                <a:lnTo>
                  <a:pt x="2465412" y="2465412"/>
                </a:lnTo>
                <a:lnTo>
                  <a:pt x="0" y="246541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7" name="Freeform 37"/>
          <p:cNvSpPr/>
          <p:nvPr/>
        </p:nvSpPr>
        <p:spPr>
          <a:xfrm rot="-8878474" flipV="1">
            <a:off x="14462783" y="8607260"/>
            <a:ext cx="4427299" cy="1110849"/>
          </a:xfrm>
          <a:custGeom>
            <a:avLst/>
            <a:gdLst/>
            <a:ahLst/>
            <a:cxnLst/>
            <a:rect l="l" t="t" r="r" b="b"/>
            <a:pathLst>
              <a:path w="4427299" h="1110849">
                <a:moveTo>
                  <a:pt x="0" y="1110850"/>
                </a:moveTo>
                <a:lnTo>
                  <a:pt x="4427299" y="1110850"/>
                </a:lnTo>
                <a:lnTo>
                  <a:pt x="4427299" y="0"/>
                </a:lnTo>
                <a:lnTo>
                  <a:pt x="0" y="0"/>
                </a:lnTo>
                <a:lnTo>
                  <a:pt x="0" y="111085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8" name="TextBox 38"/>
          <p:cNvSpPr txBox="1"/>
          <p:nvPr/>
        </p:nvSpPr>
        <p:spPr>
          <a:xfrm>
            <a:off x="8008611" y="6893899"/>
            <a:ext cx="2410268" cy="584835"/>
          </a:xfrm>
          <a:prstGeom prst="rect">
            <a:avLst/>
          </a:prstGeom>
        </p:spPr>
        <p:txBody>
          <a:bodyPr lIns="0" tIns="0" rIns="0" bIns="0" rtlCol="0" anchor="t">
            <a:spAutoFit/>
          </a:bodyPr>
          <a:lstStyle/>
          <a:p>
            <a:pPr algn="ctr">
              <a:lnSpc>
                <a:spcPts val="4619"/>
              </a:lnSpc>
            </a:pPr>
            <a:r>
              <a:rPr lang="en-US" sz="3499">
                <a:solidFill>
                  <a:srgbClr val="231F20"/>
                </a:solidFill>
                <a:latin typeface="Handy Casual"/>
                <a:ea typeface="Handy Casual"/>
                <a:cs typeface="Handy Casual"/>
                <a:sym typeface="Handy Casual"/>
              </a:rPr>
              <a:t>COMMUNICATION</a:t>
            </a:r>
          </a:p>
        </p:txBody>
      </p:sp>
      <p:sp>
        <p:nvSpPr>
          <p:cNvPr id="39" name="TextBox 39"/>
          <p:cNvSpPr txBox="1"/>
          <p:nvPr/>
        </p:nvSpPr>
        <p:spPr>
          <a:xfrm>
            <a:off x="11158154" y="6672288"/>
            <a:ext cx="1945690" cy="1165860"/>
          </a:xfrm>
          <a:prstGeom prst="rect">
            <a:avLst/>
          </a:prstGeom>
        </p:spPr>
        <p:txBody>
          <a:bodyPr lIns="0" tIns="0" rIns="0" bIns="0" rtlCol="0" anchor="t">
            <a:spAutoFit/>
          </a:bodyPr>
          <a:lstStyle/>
          <a:p>
            <a:pPr algn="ctr">
              <a:lnSpc>
                <a:spcPts val="4619"/>
              </a:lnSpc>
            </a:pPr>
            <a:r>
              <a:rPr lang="en-US" sz="3499">
                <a:solidFill>
                  <a:srgbClr val="231F20"/>
                </a:solidFill>
                <a:latin typeface="Handy Casual"/>
                <a:ea typeface="Handy Casual"/>
                <a:cs typeface="Handy Casual"/>
                <a:sym typeface="Handy Casual"/>
              </a:rPr>
              <a:t>DERELICTION OF DUTY</a:t>
            </a:r>
          </a:p>
        </p:txBody>
      </p:sp>
      <p:sp>
        <p:nvSpPr>
          <p:cNvPr id="40" name="TextBox 40"/>
          <p:cNvSpPr txBox="1"/>
          <p:nvPr/>
        </p:nvSpPr>
        <p:spPr>
          <a:xfrm>
            <a:off x="13914298" y="6495248"/>
            <a:ext cx="2001827" cy="1165860"/>
          </a:xfrm>
          <a:prstGeom prst="rect">
            <a:avLst/>
          </a:prstGeom>
        </p:spPr>
        <p:txBody>
          <a:bodyPr lIns="0" tIns="0" rIns="0" bIns="0" rtlCol="0" anchor="t">
            <a:spAutoFit/>
          </a:bodyPr>
          <a:lstStyle/>
          <a:p>
            <a:pPr algn="ctr">
              <a:lnSpc>
                <a:spcPts val="4619"/>
              </a:lnSpc>
            </a:pPr>
            <a:r>
              <a:rPr lang="en-US" sz="3499">
                <a:solidFill>
                  <a:srgbClr val="231F20"/>
                </a:solidFill>
                <a:latin typeface="Handy Casual"/>
                <a:ea typeface="Handy Casual"/>
                <a:cs typeface="Handy Casual"/>
                <a:sym typeface="Handy Casual"/>
              </a:rPr>
              <a:t>STUDENT INTERACTIONS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4071132">
            <a:off x="15198009" y="2033825"/>
            <a:ext cx="2704795" cy="1249123"/>
          </a:xfrm>
          <a:custGeom>
            <a:avLst/>
            <a:gdLst/>
            <a:ahLst/>
            <a:cxnLst/>
            <a:rect l="l" t="t" r="r" b="b"/>
            <a:pathLst>
              <a:path w="2704795" h="1249123">
                <a:moveTo>
                  <a:pt x="0" y="0"/>
                </a:moveTo>
                <a:lnTo>
                  <a:pt x="2704794" y="0"/>
                </a:lnTo>
                <a:lnTo>
                  <a:pt x="2704794" y="1249123"/>
                </a:lnTo>
                <a:lnTo>
                  <a:pt x="0" y="12491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91967">
            <a:off x="6913718" y="846090"/>
            <a:ext cx="2241878" cy="2042147"/>
          </a:xfrm>
          <a:custGeom>
            <a:avLst/>
            <a:gdLst/>
            <a:ahLst/>
            <a:cxnLst/>
            <a:rect l="l" t="t" r="r" b="b"/>
            <a:pathLst>
              <a:path w="2241878" h="2042147">
                <a:moveTo>
                  <a:pt x="0" y="0"/>
                </a:moveTo>
                <a:lnTo>
                  <a:pt x="2241878" y="0"/>
                </a:lnTo>
                <a:lnTo>
                  <a:pt x="2241878" y="2042147"/>
                </a:lnTo>
                <a:lnTo>
                  <a:pt x="0" y="20421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706294" flipV="1">
            <a:off x="-631825" y="-1348216"/>
            <a:ext cx="3895386" cy="4128059"/>
          </a:xfrm>
          <a:custGeom>
            <a:avLst/>
            <a:gdLst/>
            <a:ahLst/>
            <a:cxnLst/>
            <a:rect l="l" t="t" r="r" b="b"/>
            <a:pathLst>
              <a:path w="3895386" h="4128059">
                <a:moveTo>
                  <a:pt x="0" y="4128059"/>
                </a:moveTo>
                <a:lnTo>
                  <a:pt x="3895386" y="4128059"/>
                </a:lnTo>
                <a:lnTo>
                  <a:pt x="3895386" y="0"/>
                </a:lnTo>
                <a:lnTo>
                  <a:pt x="0" y="0"/>
                </a:lnTo>
                <a:lnTo>
                  <a:pt x="0" y="41280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568932">
            <a:off x="16130351" y="8303189"/>
            <a:ext cx="840109" cy="1204458"/>
          </a:xfrm>
          <a:custGeom>
            <a:avLst/>
            <a:gdLst/>
            <a:ahLst/>
            <a:cxnLst/>
            <a:rect l="l" t="t" r="r" b="b"/>
            <a:pathLst>
              <a:path w="840109" h="1204458">
                <a:moveTo>
                  <a:pt x="0" y="0"/>
                </a:moveTo>
                <a:lnTo>
                  <a:pt x="840110" y="0"/>
                </a:lnTo>
                <a:lnTo>
                  <a:pt x="840110" y="1204457"/>
                </a:lnTo>
                <a:lnTo>
                  <a:pt x="0" y="12044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0538197" y="0"/>
            <a:ext cx="10083238" cy="1393320"/>
          </a:xfrm>
          <a:custGeom>
            <a:avLst/>
            <a:gdLst/>
            <a:ahLst/>
            <a:cxnLst/>
            <a:rect l="l" t="t" r="r" b="b"/>
            <a:pathLst>
              <a:path w="10083238" h="1393320">
                <a:moveTo>
                  <a:pt x="0" y="0"/>
                </a:moveTo>
                <a:lnTo>
                  <a:pt x="10083238" y="0"/>
                </a:lnTo>
                <a:lnTo>
                  <a:pt x="10083238" y="1393320"/>
                </a:lnTo>
                <a:lnTo>
                  <a:pt x="0" y="139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rot="-10800000">
            <a:off x="-4098675" y="8905418"/>
            <a:ext cx="9279203" cy="2078243"/>
          </a:xfrm>
          <a:custGeom>
            <a:avLst/>
            <a:gdLst/>
            <a:ahLst/>
            <a:cxnLst/>
            <a:rect l="l" t="t" r="r" b="b"/>
            <a:pathLst>
              <a:path w="9279203" h="2078243">
                <a:moveTo>
                  <a:pt x="0" y="0"/>
                </a:moveTo>
                <a:lnTo>
                  <a:pt x="9279203" y="0"/>
                </a:lnTo>
                <a:lnTo>
                  <a:pt x="9279203" y="2078242"/>
                </a:lnTo>
                <a:lnTo>
                  <a:pt x="0" y="2078242"/>
                </a:lnTo>
                <a:lnTo>
                  <a:pt x="0" y="0"/>
                </a:lnTo>
                <a:close/>
              </a:path>
            </a:pathLst>
          </a:custGeom>
          <a:blipFill>
            <a:blip r:embed="rId10">
              <a:extLst>
                <a:ext uri="{96DAC541-7B7A-43D3-8B79-37D633B846F1}">
                  <asvg:svgBlip xmlns:asvg="http://schemas.microsoft.com/office/drawing/2016/SVG/main" r:embed="rId11"/>
                </a:ext>
              </a:extLst>
            </a:blip>
            <a:stretch>
              <a:fillRect l="-62081"/>
            </a:stretch>
          </a:blipFill>
        </p:spPr>
        <p:txBody>
          <a:bodyPr/>
          <a:lstStyle/>
          <a:p>
            <a:endParaRPr lang="en-US"/>
          </a:p>
        </p:txBody>
      </p:sp>
      <p:sp>
        <p:nvSpPr>
          <p:cNvPr id="8" name="Freeform 8"/>
          <p:cNvSpPr/>
          <p:nvPr/>
        </p:nvSpPr>
        <p:spPr>
          <a:xfrm>
            <a:off x="8635326" y="2357010"/>
            <a:ext cx="7297035" cy="3578889"/>
          </a:xfrm>
          <a:custGeom>
            <a:avLst/>
            <a:gdLst/>
            <a:ahLst/>
            <a:cxnLst/>
            <a:rect l="l" t="t" r="r" b="b"/>
            <a:pathLst>
              <a:path w="7297035" h="3578889">
                <a:moveTo>
                  <a:pt x="0" y="0"/>
                </a:moveTo>
                <a:lnTo>
                  <a:pt x="7297035" y="0"/>
                </a:lnTo>
                <a:lnTo>
                  <a:pt x="7297035" y="3578889"/>
                </a:lnTo>
                <a:lnTo>
                  <a:pt x="0" y="3578889"/>
                </a:lnTo>
                <a:lnTo>
                  <a:pt x="0" y="0"/>
                </a:lnTo>
                <a:close/>
              </a:path>
            </a:pathLst>
          </a:custGeom>
          <a:blipFill>
            <a:blip r:embed="rId12"/>
            <a:stretch>
              <a:fillRect/>
            </a:stretch>
          </a:blipFill>
        </p:spPr>
        <p:txBody>
          <a:bodyPr/>
          <a:lstStyle/>
          <a:p>
            <a:endParaRPr lang="en-US"/>
          </a:p>
        </p:txBody>
      </p:sp>
      <p:sp>
        <p:nvSpPr>
          <p:cNvPr id="9" name="Freeform 9"/>
          <p:cNvSpPr/>
          <p:nvPr/>
        </p:nvSpPr>
        <p:spPr>
          <a:xfrm>
            <a:off x="1902143" y="2827652"/>
            <a:ext cx="4535533" cy="6077766"/>
          </a:xfrm>
          <a:custGeom>
            <a:avLst/>
            <a:gdLst/>
            <a:ahLst/>
            <a:cxnLst/>
            <a:rect l="l" t="t" r="r" b="b"/>
            <a:pathLst>
              <a:path w="4535533" h="6077766">
                <a:moveTo>
                  <a:pt x="0" y="0"/>
                </a:moveTo>
                <a:lnTo>
                  <a:pt x="4535533" y="0"/>
                </a:lnTo>
                <a:lnTo>
                  <a:pt x="4535533" y="6077766"/>
                </a:lnTo>
                <a:lnTo>
                  <a:pt x="0" y="6077766"/>
                </a:lnTo>
                <a:lnTo>
                  <a:pt x="0" y="0"/>
                </a:lnTo>
                <a:close/>
              </a:path>
            </a:pathLst>
          </a:custGeom>
          <a:blipFill>
            <a:blip r:embed="rId13"/>
            <a:stretch>
              <a:fillRect/>
            </a:stretch>
          </a:blipFill>
          <a:ln w="38100" cap="sq">
            <a:solidFill>
              <a:srgbClr val="000000"/>
            </a:solidFill>
            <a:prstDash val="solid"/>
            <a:miter/>
          </a:ln>
        </p:spPr>
        <p:txBody>
          <a:bodyPr/>
          <a:lstStyle/>
          <a:p>
            <a:endParaRPr lang="en-US"/>
          </a:p>
        </p:txBody>
      </p:sp>
      <p:sp>
        <p:nvSpPr>
          <p:cNvPr id="10" name="TextBox 10"/>
          <p:cNvSpPr txBox="1"/>
          <p:nvPr/>
        </p:nvSpPr>
        <p:spPr>
          <a:xfrm>
            <a:off x="7495900" y="6303011"/>
            <a:ext cx="9575887" cy="1026795"/>
          </a:xfrm>
          <a:prstGeom prst="rect">
            <a:avLst/>
          </a:prstGeom>
        </p:spPr>
        <p:txBody>
          <a:bodyPr lIns="0" tIns="0" rIns="0" bIns="0" rtlCol="0" anchor="t">
            <a:spAutoFit/>
          </a:bodyPr>
          <a:lstStyle/>
          <a:p>
            <a:pPr algn="ctr">
              <a:lnSpc>
                <a:spcPts val="3989"/>
              </a:lnSpc>
            </a:pPr>
            <a:r>
              <a:rPr lang="en-US" sz="3499">
                <a:solidFill>
                  <a:srgbClr val="000000"/>
                </a:solidFill>
                <a:latin typeface="Handy Casual"/>
                <a:ea typeface="Handy Casual"/>
                <a:cs typeface="Handy Casual"/>
                <a:sym typeface="Handy Casual"/>
              </a:rPr>
              <a:t>Share and read aloud the “NICE NUGGETS” poster with your staff. </a:t>
            </a:r>
          </a:p>
          <a:p>
            <a:pPr algn="ctr">
              <a:lnSpc>
                <a:spcPts val="3989"/>
              </a:lnSpc>
            </a:pPr>
            <a:r>
              <a:rPr lang="en-US" sz="3499">
                <a:solidFill>
                  <a:srgbClr val="000000"/>
                </a:solidFill>
                <a:latin typeface="Handy Casual"/>
                <a:ea typeface="Handy Casual"/>
                <a:cs typeface="Handy Casual"/>
                <a:sym typeface="Handy Casual"/>
              </a:rPr>
              <a:t>Post it in a visible area for your staff to review as they please.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491967">
            <a:off x="868601" y="2373580"/>
            <a:ext cx="1707111" cy="1555022"/>
          </a:xfrm>
          <a:custGeom>
            <a:avLst/>
            <a:gdLst/>
            <a:ahLst/>
            <a:cxnLst/>
            <a:rect l="l" t="t" r="r" b="b"/>
            <a:pathLst>
              <a:path w="1707111" h="1555022">
                <a:moveTo>
                  <a:pt x="0" y="0"/>
                </a:moveTo>
                <a:lnTo>
                  <a:pt x="1707111" y="0"/>
                </a:lnTo>
                <a:lnTo>
                  <a:pt x="1707111" y="1555022"/>
                </a:lnTo>
                <a:lnTo>
                  <a:pt x="0" y="1555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440551" y="1653692"/>
            <a:ext cx="2237625" cy="2560211"/>
          </a:xfrm>
          <a:custGeom>
            <a:avLst/>
            <a:gdLst/>
            <a:ahLst/>
            <a:cxnLst/>
            <a:rect l="l" t="t" r="r" b="b"/>
            <a:pathLst>
              <a:path w="2237625" h="2560211">
                <a:moveTo>
                  <a:pt x="0" y="0"/>
                </a:moveTo>
                <a:lnTo>
                  <a:pt x="2237625" y="0"/>
                </a:lnTo>
                <a:lnTo>
                  <a:pt x="2237625" y="2560211"/>
                </a:lnTo>
                <a:lnTo>
                  <a:pt x="0" y="2560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0639442" flipV="1">
            <a:off x="14927845" y="-410337"/>
            <a:ext cx="3895386" cy="4128059"/>
          </a:xfrm>
          <a:custGeom>
            <a:avLst/>
            <a:gdLst/>
            <a:ahLst/>
            <a:cxnLst/>
            <a:rect l="l" t="t" r="r" b="b"/>
            <a:pathLst>
              <a:path w="3895386" h="4128059">
                <a:moveTo>
                  <a:pt x="0" y="4128058"/>
                </a:moveTo>
                <a:lnTo>
                  <a:pt x="3895386" y="4128058"/>
                </a:lnTo>
                <a:lnTo>
                  <a:pt x="3895386"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1568932">
            <a:off x="15888201" y="4644195"/>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9723601" y="627924"/>
            <a:ext cx="4727988" cy="6356958"/>
          </a:xfrm>
          <a:custGeom>
            <a:avLst/>
            <a:gdLst/>
            <a:ahLst/>
            <a:cxnLst/>
            <a:rect l="l" t="t" r="r" b="b"/>
            <a:pathLst>
              <a:path w="4727988" h="6356958">
                <a:moveTo>
                  <a:pt x="0" y="0"/>
                </a:moveTo>
                <a:lnTo>
                  <a:pt x="4727988" y="0"/>
                </a:lnTo>
                <a:lnTo>
                  <a:pt x="4727988" y="6356958"/>
                </a:lnTo>
                <a:lnTo>
                  <a:pt x="0" y="6356958"/>
                </a:lnTo>
                <a:lnTo>
                  <a:pt x="0" y="0"/>
                </a:lnTo>
                <a:close/>
              </a:path>
            </a:pathLst>
          </a:custGeom>
          <a:blipFill>
            <a:blip r:embed="rId12"/>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452876" y="3902605"/>
            <a:ext cx="5622084" cy="3701031"/>
          </a:xfrm>
          <a:prstGeom prst="rect">
            <a:avLst/>
          </a:prstGeom>
        </p:spPr>
        <p:txBody>
          <a:bodyPr lIns="0" tIns="0" rIns="0" bIns="0" rtlCol="0" anchor="t">
            <a:spAutoFit/>
          </a:bodyPr>
          <a:lstStyle/>
          <a:p>
            <a:pPr algn="ctr">
              <a:lnSpc>
                <a:spcPts val="14531"/>
              </a:lnSpc>
            </a:pPr>
            <a:r>
              <a:rPr lang="en-US" sz="12419" spc="273">
                <a:solidFill>
                  <a:srgbClr val="000000"/>
                </a:solidFill>
                <a:latin typeface="Pompiere"/>
                <a:ea typeface="Pompiere"/>
                <a:cs typeface="Pompiere"/>
                <a:sym typeface="Pompiere"/>
              </a:rPr>
              <a:t>THANK</a:t>
            </a:r>
          </a:p>
          <a:p>
            <a:pPr algn="ctr">
              <a:lnSpc>
                <a:spcPts val="14531"/>
              </a:lnSpc>
            </a:pPr>
            <a:r>
              <a:rPr lang="en-US" sz="12419" spc="273">
                <a:solidFill>
                  <a:srgbClr val="000000"/>
                </a:solidFill>
                <a:latin typeface="Pompiere"/>
                <a:ea typeface="Pompiere"/>
                <a:cs typeface="Pompiere"/>
                <a:sym typeface="Pompiere"/>
              </a:rPr>
              <a:t>YOU!</a:t>
            </a:r>
          </a:p>
        </p:txBody>
      </p:sp>
      <p:sp>
        <p:nvSpPr>
          <p:cNvPr id="10" name="TextBox 10"/>
          <p:cNvSpPr txBox="1"/>
          <p:nvPr/>
        </p:nvSpPr>
        <p:spPr>
          <a:xfrm>
            <a:off x="7299651" y="7613161"/>
            <a:ext cx="9575887" cy="1026795"/>
          </a:xfrm>
          <a:prstGeom prst="rect">
            <a:avLst/>
          </a:prstGeom>
        </p:spPr>
        <p:txBody>
          <a:bodyPr lIns="0" tIns="0" rIns="0" bIns="0" rtlCol="0" anchor="t">
            <a:spAutoFit/>
          </a:bodyPr>
          <a:lstStyle/>
          <a:p>
            <a:pPr algn="ctr">
              <a:lnSpc>
                <a:spcPts val="3989"/>
              </a:lnSpc>
            </a:pPr>
            <a:r>
              <a:rPr lang="en-US" sz="3499">
                <a:solidFill>
                  <a:srgbClr val="000000"/>
                </a:solidFill>
                <a:latin typeface="Handy Casual"/>
                <a:ea typeface="Handy Casual"/>
                <a:cs typeface="Handy Casual"/>
                <a:sym typeface="Handy Casual"/>
              </a:rPr>
              <a:t>Please enjoy the summary handout and retain throughout the NICE Workshop Program in your 3-ring binder!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5400000">
            <a:off x="6288608" y="849567"/>
            <a:ext cx="6927975" cy="8739418"/>
          </a:xfrm>
          <a:custGeom>
            <a:avLst/>
            <a:gdLst/>
            <a:ahLst/>
            <a:cxnLst/>
            <a:rect l="l" t="t" r="r" b="b"/>
            <a:pathLst>
              <a:path w="6927975" h="8739418">
                <a:moveTo>
                  <a:pt x="0" y="0"/>
                </a:moveTo>
                <a:lnTo>
                  <a:pt x="6927974" y="0"/>
                </a:lnTo>
                <a:lnTo>
                  <a:pt x="6927974" y="8739418"/>
                </a:lnTo>
                <a:lnTo>
                  <a:pt x="0" y="8739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120756" y="1028700"/>
            <a:ext cx="4584113" cy="3975676"/>
          </a:xfrm>
          <a:custGeom>
            <a:avLst/>
            <a:gdLst/>
            <a:ahLst/>
            <a:cxnLst/>
            <a:rect l="l" t="t" r="r" b="b"/>
            <a:pathLst>
              <a:path w="4584113" h="3975676">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rot="-810814">
            <a:off x="2770828" y="2657404"/>
            <a:ext cx="3535128" cy="1085910"/>
          </a:xfrm>
          <a:prstGeom prst="rect">
            <a:avLst/>
          </a:prstGeom>
        </p:spPr>
        <p:txBody>
          <a:bodyPr lIns="0" tIns="0" rIns="0" bIns="0" rtlCol="0" anchor="t">
            <a:spAutoFit/>
          </a:bodyPr>
          <a:lstStyle/>
          <a:p>
            <a:pPr algn="l">
              <a:lnSpc>
                <a:spcPts val="8134"/>
              </a:lnSpc>
            </a:pPr>
            <a:r>
              <a:rPr lang="en-US" sz="8216" spc="180">
                <a:solidFill>
                  <a:srgbClr val="000000"/>
                </a:solidFill>
                <a:latin typeface="Krabuler"/>
                <a:ea typeface="Krabuler"/>
                <a:cs typeface="Krabuler"/>
                <a:sym typeface="Krabuler"/>
              </a:rPr>
              <a:t>Agenda</a:t>
            </a:r>
          </a:p>
        </p:txBody>
      </p:sp>
      <p:sp>
        <p:nvSpPr>
          <p:cNvPr id="5" name="TextBox 5"/>
          <p:cNvSpPr txBox="1"/>
          <p:nvPr/>
        </p:nvSpPr>
        <p:spPr>
          <a:xfrm>
            <a:off x="6483345" y="2289254"/>
            <a:ext cx="7135263" cy="5737429"/>
          </a:xfrm>
          <a:prstGeom prst="rect">
            <a:avLst/>
          </a:prstGeom>
        </p:spPr>
        <p:txBody>
          <a:bodyPr lIns="0" tIns="0" rIns="0" bIns="0" rtlCol="0" anchor="t">
            <a:spAutoFit/>
          </a:bodyPr>
          <a:lstStyle/>
          <a:p>
            <a:pPr marL="1050501" lvl="1" indent="-525250" algn="l">
              <a:lnSpc>
                <a:spcPts val="6471"/>
              </a:lnSpc>
              <a:buAutoNum type="arabicPeriod"/>
            </a:pPr>
            <a:r>
              <a:rPr lang="en-US" sz="4865" spc="107">
                <a:solidFill>
                  <a:srgbClr val="FFFFFF"/>
                </a:solidFill>
                <a:latin typeface="Krabuler"/>
                <a:ea typeface="Krabuler"/>
                <a:cs typeface="Krabuler"/>
                <a:sym typeface="Krabuler"/>
              </a:rPr>
              <a:t>Introduction</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Program Breakdown</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Workplace Culture</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Professionalism</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Emotional Regulation</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Groupwork</a:t>
            </a:r>
          </a:p>
          <a:p>
            <a:pPr marL="1050501" lvl="1" indent="-525250" algn="l">
              <a:lnSpc>
                <a:spcPts val="6471"/>
              </a:lnSpc>
              <a:buAutoNum type="arabicPeriod"/>
            </a:pPr>
            <a:r>
              <a:rPr lang="en-US" sz="4865" spc="107">
                <a:solidFill>
                  <a:srgbClr val="FFFFFF"/>
                </a:solidFill>
                <a:latin typeface="Krabuler"/>
                <a:ea typeface="Krabuler"/>
                <a:cs typeface="Krabuler"/>
                <a:sym typeface="Krabuler"/>
              </a:rPr>
              <a:t>NICE Nuggets</a:t>
            </a:r>
          </a:p>
        </p:txBody>
      </p:sp>
      <p:sp>
        <p:nvSpPr>
          <p:cNvPr id="6" name="Freeform 6"/>
          <p:cNvSpPr/>
          <p:nvPr/>
        </p:nvSpPr>
        <p:spPr>
          <a:xfrm rot="787682" flipV="1">
            <a:off x="1397312" y="5080667"/>
            <a:ext cx="3435988" cy="3641221"/>
          </a:xfrm>
          <a:custGeom>
            <a:avLst/>
            <a:gdLst/>
            <a:ahLst/>
            <a:cxnLst/>
            <a:rect l="l" t="t" r="r" b="b"/>
            <a:pathLst>
              <a:path w="3435988" h="3641221">
                <a:moveTo>
                  <a:pt x="0" y="3641220"/>
                </a:moveTo>
                <a:lnTo>
                  <a:pt x="3435988" y="3641220"/>
                </a:lnTo>
                <a:lnTo>
                  <a:pt x="3435988" y="0"/>
                </a:lnTo>
                <a:lnTo>
                  <a:pt x="0" y="0"/>
                </a:lnTo>
                <a:lnTo>
                  <a:pt x="0" y="364122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568932">
            <a:off x="15282144" y="5728523"/>
            <a:ext cx="1443297" cy="2069242"/>
          </a:xfrm>
          <a:custGeom>
            <a:avLst/>
            <a:gdLst/>
            <a:ahLst/>
            <a:cxnLst/>
            <a:rect l="l" t="t" r="r" b="b"/>
            <a:pathLst>
              <a:path w="1443297" h="2069242">
                <a:moveTo>
                  <a:pt x="0" y="0"/>
                </a:moveTo>
                <a:lnTo>
                  <a:pt x="1443297" y="0"/>
                </a:lnTo>
                <a:lnTo>
                  <a:pt x="1443297" y="2069242"/>
                </a:lnTo>
                <a:lnTo>
                  <a:pt x="0" y="2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6190582">
            <a:off x="14034320" y="781506"/>
            <a:ext cx="1514128" cy="1379233"/>
          </a:xfrm>
          <a:custGeom>
            <a:avLst/>
            <a:gdLst/>
            <a:ahLst/>
            <a:cxnLst/>
            <a:rect l="l" t="t" r="r" b="b"/>
            <a:pathLst>
              <a:path w="1514128" h="1379233">
                <a:moveTo>
                  <a:pt x="0" y="0"/>
                </a:moveTo>
                <a:lnTo>
                  <a:pt x="1514129" y="0"/>
                </a:lnTo>
                <a:lnTo>
                  <a:pt x="1514129" y="1379234"/>
                </a:lnTo>
                <a:lnTo>
                  <a:pt x="0" y="13792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a:off x="9752595" y="-301411"/>
            <a:ext cx="12710840" cy="1756407"/>
          </a:xfrm>
          <a:custGeom>
            <a:avLst/>
            <a:gdLst/>
            <a:ahLst/>
            <a:cxnLst/>
            <a:rect l="l" t="t" r="r" b="b"/>
            <a:pathLst>
              <a:path w="12710840" h="1756407">
                <a:moveTo>
                  <a:pt x="0" y="0"/>
                </a:moveTo>
                <a:lnTo>
                  <a:pt x="12710840" y="0"/>
                </a:lnTo>
                <a:lnTo>
                  <a:pt x="12710840" y="1756407"/>
                </a:lnTo>
                <a:lnTo>
                  <a:pt x="0" y="1756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10800000">
            <a:off x="-5599813" y="8633321"/>
            <a:ext cx="13959219" cy="1928910"/>
          </a:xfrm>
          <a:custGeom>
            <a:avLst/>
            <a:gdLst/>
            <a:ahLst/>
            <a:cxnLst/>
            <a:rect l="l" t="t" r="r" b="b"/>
            <a:pathLst>
              <a:path w="13959219" h="1928910">
                <a:moveTo>
                  <a:pt x="0" y="0"/>
                </a:moveTo>
                <a:lnTo>
                  <a:pt x="13959219" y="0"/>
                </a:lnTo>
                <a:lnTo>
                  <a:pt x="13959219" y="1928910"/>
                </a:lnTo>
                <a:lnTo>
                  <a:pt x="0" y="19289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7670131" y="8661831"/>
            <a:ext cx="12159733" cy="1680254"/>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972581" y="-143918"/>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3074390" y="1314543"/>
            <a:ext cx="12148746" cy="7912169"/>
            <a:chOff x="0" y="0"/>
            <a:chExt cx="16549709" cy="10778404"/>
          </a:xfrm>
        </p:grpSpPr>
        <p:sp>
          <p:nvSpPr>
            <p:cNvPr id="5" name="Freeform 5"/>
            <p:cNvSpPr/>
            <p:nvPr/>
          </p:nvSpPr>
          <p:spPr>
            <a:xfrm>
              <a:off x="31750" y="31750"/>
              <a:ext cx="16486209" cy="10714903"/>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txBody>
            <a:bodyPr/>
            <a:lstStyle/>
            <a:p>
              <a:endParaRPr lang="en-US"/>
            </a:p>
          </p:txBody>
        </p:sp>
        <p:sp>
          <p:nvSpPr>
            <p:cNvPr id="6" name="Freeform 6"/>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txBody>
            <a:bodyPr/>
            <a:lstStyle/>
            <a:p>
              <a:endParaRPr lang="en-US"/>
            </a:p>
          </p:txBody>
        </p:sp>
      </p:grpSp>
      <p:sp>
        <p:nvSpPr>
          <p:cNvPr id="7" name="AutoShape 7"/>
          <p:cNvSpPr/>
          <p:nvPr/>
        </p:nvSpPr>
        <p:spPr>
          <a:xfrm flipH="1">
            <a:off x="3064865" y="4207368"/>
            <a:ext cx="12148746" cy="0"/>
          </a:xfrm>
          <a:prstGeom prst="line">
            <a:avLst/>
          </a:prstGeom>
          <a:ln w="38100" cap="flat">
            <a:solidFill>
              <a:srgbClr val="000000"/>
            </a:solidFill>
            <a:prstDash val="solid"/>
            <a:headEnd type="none" w="sm" len="sm"/>
            <a:tailEnd type="none" w="sm" len="sm"/>
          </a:ln>
        </p:spPr>
        <p:txBody>
          <a:bodyPr/>
          <a:lstStyle/>
          <a:p>
            <a:endParaRPr lang="en-US"/>
          </a:p>
        </p:txBody>
      </p:sp>
      <p:sp>
        <p:nvSpPr>
          <p:cNvPr id="8" name="Freeform 8"/>
          <p:cNvSpPr/>
          <p:nvPr/>
        </p:nvSpPr>
        <p:spPr>
          <a:xfrm>
            <a:off x="12830524" y="4672086"/>
            <a:ext cx="2265424" cy="2265424"/>
          </a:xfrm>
          <a:custGeom>
            <a:avLst/>
            <a:gdLst/>
            <a:ahLst/>
            <a:cxnLst/>
            <a:rect l="l" t="t" r="r" b="b"/>
            <a:pathLst>
              <a:path w="2265424" h="2265424">
                <a:moveTo>
                  <a:pt x="0" y="0"/>
                </a:moveTo>
                <a:lnTo>
                  <a:pt x="2265424" y="0"/>
                </a:lnTo>
                <a:lnTo>
                  <a:pt x="2265424" y="2265424"/>
                </a:lnTo>
                <a:lnTo>
                  <a:pt x="0" y="2265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232289" flipH="1">
            <a:off x="11596108" y="528183"/>
            <a:ext cx="5940956" cy="4828377"/>
          </a:xfrm>
          <a:custGeom>
            <a:avLst/>
            <a:gdLst/>
            <a:ahLst/>
            <a:cxnLst/>
            <a:rect l="l" t="t" r="r" b="b"/>
            <a:pathLst>
              <a:path w="5940956" h="4828377">
                <a:moveTo>
                  <a:pt x="5940956" y="0"/>
                </a:moveTo>
                <a:lnTo>
                  <a:pt x="0" y="0"/>
                </a:lnTo>
                <a:lnTo>
                  <a:pt x="0" y="4828377"/>
                </a:lnTo>
                <a:lnTo>
                  <a:pt x="5940956" y="4828377"/>
                </a:lnTo>
                <a:lnTo>
                  <a:pt x="594095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1508112">
            <a:off x="514679" y="1463528"/>
            <a:ext cx="2513769" cy="4114800"/>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0499980" y="6646464"/>
            <a:ext cx="2232006" cy="2232006"/>
          </a:xfrm>
          <a:custGeom>
            <a:avLst/>
            <a:gdLst/>
            <a:ahLst/>
            <a:cxnLst/>
            <a:rect l="l" t="t" r="r" b="b"/>
            <a:pathLst>
              <a:path w="2232006" h="2232006">
                <a:moveTo>
                  <a:pt x="0" y="0"/>
                </a:moveTo>
                <a:lnTo>
                  <a:pt x="2232007" y="0"/>
                </a:lnTo>
                <a:lnTo>
                  <a:pt x="2232007" y="2232006"/>
                </a:lnTo>
                <a:lnTo>
                  <a:pt x="0" y="22320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2"/>
          <p:cNvSpPr txBox="1"/>
          <p:nvPr/>
        </p:nvSpPr>
        <p:spPr>
          <a:xfrm rot="263213">
            <a:off x="12591808" y="1663097"/>
            <a:ext cx="4592383" cy="2215961"/>
          </a:xfrm>
          <a:prstGeom prst="rect">
            <a:avLst/>
          </a:prstGeom>
        </p:spPr>
        <p:txBody>
          <a:bodyPr lIns="0" tIns="0" rIns="0" bIns="0" rtlCol="0" anchor="t">
            <a:spAutoFit/>
          </a:bodyPr>
          <a:lstStyle/>
          <a:p>
            <a:pPr algn="ctr">
              <a:lnSpc>
                <a:spcPts val="8842"/>
              </a:lnSpc>
            </a:pPr>
            <a:r>
              <a:rPr lang="en-US" sz="7017">
                <a:solidFill>
                  <a:srgbClr val="000000"/>
                </a:solidFill>
                <a:latin typeface="Krabuler"/>
                <a:ea typeface="Krabuler"/>
                <a:cs typeface="Krabuler"/>
                <a:sym typeface="Krabuler"/>
              </a:rPr>
              <a:t>NICE</a:t>
            </a:r>
          </a:p>
          <a:p>
            <a:pPr algn="ctr">
              <a:lnSpc>
                <a:spcPts val="8842"/>
              </a:lnSpc>
            </a:pPr>
            <a:r>
              <a:rPr lang="en-US" sz="7017">
                <a:solidFill>
                  <a:srgbClr val="000000"/>
                </a:solidFill>
                <a:latin typeface="Krabuler"/>
                <a:ea typeface="Krabuler"/>
                <a:cs typeface="Krabuler"/>
                <a:sym typeface="Krabuler"/>
              </a:rPr>
              <a:t>WORKSHOP</a:t>
            </a:r>
          </a:p>
        </p:txBody>
      </p:sp>
      <p:sp>
        <p:nvSpPr>
          <p:cNvPr id="13" name="TextBox 13"/>
          <p:cNvSpPr txBox="1"/>
          <p:nvPr/>
        </p:nvSpPr>
        <p:spPr>
          <a:xfrm>
            <a:off x="3714376" y="2869077"/>
            <a:ext cx="4376161" cy="854075"/>
          </a:xfrm>
          <a:prstGeom prst="rect">
            <a:avLst/>
          </a:prstGeom>
        </p:spPr>
        <p:txBody>
          <a:bodyPr lIns="0" tIns="0" rIns="0" bIns="0" rtlCol="0" anchor="t">
            <a:spAutoFit/>
          </a:bodyPr>
          <a:lstStyle/>
          <a:p>
            <a:pPr marL="539748" lvl="1" indent="-269874" algn="l">
              <a:lnSpc>
                <a:spcPts val="3399"/>
              </a:lnSpc>
              <a:buFont typeface="Arial"/>
              <a:buChar char="•"/>
            </a:pPr>
            <a:r>
              <a:rPr lang="en-US" sz="2499">
                <a:solidFill>
                  <a:srgbClr val="000000"/>
                </a:solidFill>
                <a:latin typeface="Handy Casual"/>
                <a:ea typeface="Handy Casual"/>
                <a:cs typeface="Handy Casual"/>
                <a:sym typeface="Handy Casual"/>
              </a:rPr>
              <a:t>30 Minute Workshop</a:t>
            </a:r>
          </a:p>
          <a:p>
            <a:pPr marL="539748" lvl="1" indent="-269874" algn="l">
              <a:lnSpc>
                <a:spcPts val="3399"/>
              </a:lnSpc>
              <a:buFont typeface="Arial"/>
              <a:buChar char="•"/>
            </a:pPr>
            <a:r>
              <a:rPr lang="en-US" sz="2499">
                <a:solidFill>
                  <a:srgbClr val="000000"/>
                </a:solidFill>
                <a:latin typeface="Handy Casual"/>
                <a:ea typeface="Handy Casual"/>
                <a:cs typeface="Handy Casual"/>
                <a:sym typeface="Handy Casual"/>
              </a:rPr>
              <a:t>Trainer-Led</a:t>
            </a:r>
          </a:p>
        </p:txBody>
      </p:sp>
      <p:sp>
        <p:nvSpPr>
          <p:cNvPr id="14" name="TextBox 14"/>
          <p:cNvSpPr txBox="1"/>
          <p:nvPr/>
        </p:nvSpPr>
        <p:spPr>
          <a:xfrm>
            <a:off x="4097649" y="1904359"/>
            <a:ext cx="7800708" cy="717296"/>
          </a:xfrm>
          <a:prstGeom prst="rect">
            <a:avLst/>
          </a:prstGeom>
        </p:spPr>
        <p:txBody>
          <a:bodyPr lIns="0" tIns="0" rIns="0" bIns="0" rtlCol="0" anchor="t">
            <a:spAutoFit/>
          </a:bodyPr>
          <a:lstStyle/>
          <a:p>
            <a:pPr algn="just">
              <a:lnSpc>
                <a:spcPts val="5631"/>
              </a:lnSpc>
            </a:pPr>
            <a:r>
              <a:rPr lang="en-US" sz="4399" spc="-39">
                <a:solidFill>
                  <a:srgbClr val="000000"/>
                </a:solidFill>
                <a:latin typeface="Krabuler"/>
                <a:ea typeface="Krabuler"/>
                <a:cs typeface="Krabuler"/>
                <a:sym typeface="Krabuler"/>
              </a:rPr>
              <a:t>Program Breakdown...</a:t>
            </a:r>
          </a:p>
        </p:txBody>
      </p:sp>
      <p:sp>
        <p:nvSpPr>
          <p:cNvPr id="15" name="Freeform 15"/>
          <p:cNvSpPr/>
          <p:nvPr/>
        </p:nvSpPr>
        <p:spPr>
          <a:xfrm>
            <a:off x="3263198" y="4672086"/>
            <a:ext cx="2265424" cy="2265424"/>
          </a:xfrm>
          <a:custGeom>
            <a:avLst/>
            <a:gdLst/>
            <a:ahLst/>
            <a:cxnLst/>
            <a:rect l="l" t="t" r="r" b="b"/>
            <a:pathLst>
              <a:path w="2265424" h="2265424">
                <a:moveTo>
                  <a:pt x="0" y="0"/>
                </a:moveTo>
                <a:lnTo>
                  <a:pt x="2265424" y="0"/>
                </a:lnTo>
                <a:lnTo>
                  <a:pt x="2265424" y="2265424"/>
                </a:lnTo>
                <a:lnTo>
                  <a:pt x="0" y="2265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7102936" y="2861168"/>
            <a:ext cx="4795420" cy="869950"/>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000000"/>
                </a:solidFill>
                <a:latin typeface="Handy Casual"/>
                <a:ea typeface="Handy Casual"/>
                <a:cs typeface="Handy Casual"/>
                <a:sym typeface="Handy Casual"/>
              </a:rPr>
              <a:t>Interactive Activities</a:t>
            </a:r>
          </a:p>
          <a:p>
            <a:pPr marL="539749" lvl="1" indent="-269875" algn="l">
              <a:lnSpc>
                <a:spcPts val="3499"/>
              </a:lnSpc>
              <a:buFont typeface="Arial"/>
              <a:buChar char="•"/>
            </a:pPr>
            <a:r>
              <a:rPr lang="en-US" sz="2499">
                <a:solidFill>
                  <a:srgbClr val="000000"/>
                </a:solidFill>
                <a:latin typeface="Handy Casual"/>
                <a:ea typeface="Handy Casual"/>
                <a:cs typeface="Handy Casual"/>
                <a:sym typeface="Handy Casual"/>
              </a:rPr>
              <a:t>Focused Topics for All Food Service Staff</a:t>
            </a:r>
          </a:p>
        </p:txBody>
      </p:sp>
      <p:sp>
        <p:nvSpPr>
          <p:cNvPr id="17" name="Freeform 17"/>
          <p:cNvSpPr/>
          <p:nvPr/>
        </p:nvSpPr>
        <p:spPr>
          <a:xfrm>
            <a:off x="5731716" y="6645061"/>
            <a:ext cx="2233409" cy="2233409"/>
          </a:xfrm>
          <a:custGeom>
            <a:avLst/>
            <a:gdLst/>
            <a:ahLst/>
            <a:cxnLst/>
            <a:rect l="l" t="t" r="r" b="b"/>
            <a:pathLst>
              <a:path w="2233409" h="2233409">
                <a:moveTo>
                  <a:pt x="0" y="0"/>
                </a:moveTo>
                <a:lnTo>
                  <a:pt x="2233409" y="0"/>
                </a:lnTo>
                <a:lnTo>
                  <a:pt x="2233409" y="2233409"/>
                </a:lnTo>
                <a:lnTo>
                  <a:pt x="0" y="2233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TextBox 18"/>
          <p:cNvSpPr txBox="1"/>
          <p:nvPr/>
        </p:nvSpPr>
        <p:spPr>
          <a:xfrm>
            <a:off x="6226104" y="7151251"/>
            <a:ext cx="1244632" cy="1487805"/>
          </a:xfrm>
          <a:prstGeom prst="rect">
            <a:avLst/>
          </a:prstGeom>
        </p:spPr>
        <p:txBody>
          <a:bodyPr lIns="0" tIns="0" rIns="0" bIns="0" rtlCol="0" anchor="t">
            <a:spAutoFit/>
          </a:bodyPr>
          <a:lstStyle/>
          <a:p>
            <a:pPr algn="ctr">
              <a:lnSpc>
                <a:spcPts val="3959"/>
              </a:lnSpc>
            </a:pPr>
            <a:r>
              <a:rPr lang="en-US" sz="2999">
                <a:solidFill>
                  <a:srgbClr val="231F20"/>
                </a:solidFill>
                <a:latin typeface="Handy Casual"/>
                <a:ea typeface="Handy Casual"/>
                <a:cs typeface="Handy Casual"/>
                <a:sym typeface="Handy Casual"/>
              </a:rPr>
              <a:t>Mindful </a:t>
            </a:r>
          </a:p>
          <a:p>
            <a:pPr algn="ctr">
              <a:lnSpc>
                <a:spcPts val="3959"/>
              </a:lnSpc>
            </a:pPr>
            <a:r>
              <a:rPr lang="en-US" sz="2999">
                <a:solidFill>
                  <a:srgbClr val="231F20"/>
                </a:solidFill>
                <a:latin typeface="Handy Casual"/>
                <a:ea typeface="Handy Casual"/>
                <a:cs typeface="Handy Casual"/>
                <a:sym typeface="Handy Casual"/>
              </a:rPr>
              <a:t>Conflict </a:t>
            </a:r>
          </a:p>
          <a:p>
            <a:pPr algn="ctr">
              <a:lnSpc>
                <a:spcPts val="3959"/>
              </a:lnSpc>
            </a:pPr>
            <a:r>
              <a:rPr lang="en-US" sz="2999">
                <a:solidFill>
                  <a:srgbClr val="231F20"/>
                </a:solidFill>
                <a:latin typeface="Handy Casual"/>
                <a:ea typeface="Handy Casual"/>
                <a:cs typeface="Handy Casual"/>
                <a:sym typeface="Handy Casual"/>
              </a:rPr>
              <a:t>Resolution</a:t>
            </a:r>
          </a:p>
        </p:txBody>
      </p:sp>
      <p:sp>
        <p:nvSpPr>
          <p:cNvPr id="19" name="Freeform 19"/>
          <p:cNvSpPr/>
          <p:nvPr/>
        </p:nvSpPr>
        <p:spPr>
          <a:xfrm>
            <a:off x="8109586" y="4742245"/>
            <a:ext cx="2217217" cy="2217217"/>
          </a:xfrm>
          <a:custGeom>
            <a:avLst/>
            <a:gdLst/>
            <a:ahLst/>
            <a:cxnLst/>
            <a:rect l="l" t="t" r="r" b="b"/>
            <a:pathLst>
              <a:path w="2217217" h="2217217">
                <a:moveTo>
                  <a:pt x="0" y="0"/>
                </a:moveTo>
                <a:lnTo>
                  <a:pt x="2217218" y="0"/>
                </a:lnTo>
                <a:lnTo>
                  <a:pt x="2217218" y="2217218"/>
                </a:lnTo>
                <a:lnTo>
                  <a:pt x="0" y="221721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TextBox 20"/>
          <p:cNvSpPr txBox="1"/>
          <p:nvPr/>
        </p:nvSpPr>
        <p:spPr>
          <a:xfrm>
            <a:off x="8476365" y="5330789"/>
            <a:ext cx="1483660" cy="992505"/>
          </a:xfrm>
          <a:prstGeom prst="rect">
            <a:avLst/>
          </a:prstGeom>
        </p:spPr>
        <p:txBody>
          <a:bodyPr lIns="0" tIns="0" rIns="0" bIns="0" rtlCol="0" anchor="t">
            <a:spAutoFit/>
          </a:bodyPr>
          <a:lstStyle/>
          <a:p>
            <a:pPr algn="ctr">
              <a:lnSpc>
                <a:spcPts val="3960"/>
              </a:lnSpc>
            </a:pPr>
            <a:r>
              <a:rPr lang="en-US" sz="3000">
                <a:solidFill>
                  <a:srgbClr val="231F20"/>
                </a:solidFill>
                <a:latin typeface="Handy Casual"/>
                <a:ea typeface="Handy Casual"/>
                <a:cs typeface="Handy Casual"/>
                <a:sym typeface="Handy Casual"/>
              </a:rPr>
              <a:t>Facts, </a:t>
            </a:r>
          </a:p>
          <a:p>
            <a:pPr algn="ctr">
              <a:lnSpc>
                <a:spcPts val="3960"/>
              </a:lnSpc>
            </a:pPr>
            <a:r>
              <a:rPr lang="en-US" sz="3000">
                <a:solidFill>
                  <a:srgbClr val="231F20"/>
                </a:solidFill>
                <a:latin typeface="Handy Casual"/>
                <a:ea typeface="Handy Casual"/>
                <a:cs typeface="Handy Casual"/>
                <a:sym typeface="Handy Casual"/>
              </a:rPr>
              <a:t>Not Feelings</a:t>
            </a:r>
          </a:p>
        </p:txBody>
      </p:sp>
      <p:sp>
        <p:nvSpPr>
          <p:cNvPr id="21" name="TextBox 21"/>
          <p:cNvSpPr txBox="1"/>
          <p:nvPr/>
        </p:nvSpPr>
        <p:spPr>
          <a:xfrm>
            <a:off x="10550282" y="7242402"/>
            <a:ext cx="2131402" cy="992505"/>
          </a:xfrm>
          <a:prstGeom prst="rect">
            <a:avLst/>
          </a:prstGeom>
        </p:spPr>
        <p:txBody>
          <a:bodyPr lIns="0" tIns="0" rIns="0" bIns="0" rtlCol="0" anchor="t">
            <a:spAutoFit/>
          </a:bodyPr>
          <a:lstStyle/>
          <a:p>
            <a:pPr algn="ctr">
              <a:lnSpc>
                <a:spcPts val="3960"/>
              </a:lnSpc>
            </a:pPr>
            <a:r>
              <a:rPr lang="en-US" sz="3000">
                <a:solidFill>
                  <a:srgbClr val="231F20"/>
                </a:solidFill>
                <a:latin typeface="Handy Casual"/>
                <a:ea typeface="Handy Casual"/>
                <a:cs typeface="Handy Casual"/>
                <a:sym typeface="Handy Casual"/>
              </a:rPr>
              <a:t>De-escalation </a:t>
            </a:r>
          </a:p>
          <a:p>
            <a:pPr algn="ctr">
              <a:lnSpc>
                <a:spcPts val="3960"/>
              </a:lnSpc>
            </a:pPr>
            <a:r>
              <a:rPr lang="en-US" sz="3000">
                <a:solidFill>
                  <a:srgbClr val="231F20"/>
                </a:solidFill>
                <a:latin typeface="Handy Casual"/>
                <a:ea typeface="Handy Casual"/>
                <a:cs typeface="Handy Casual"/>
                <a:sym typeface="Handy Casual"/>
              </a:rPr>
              <a:t>In Action</a:t>
            </a:r>
          </a:p>
        </p:txBody>
      </p:sp>
      <p:sp>
        <p:nvSpPr>
          <p:cNvPr id="22" name="Freeform 22"/>
          <p:cNvSpPr/>
          <p:nvPr/>
        </p:nvSpPr>
        <p:spPr>
          <a:xfrm rot="-4087408">
            <a:off x="1193680" y="7229350"/>
            <a:ext cx="1514128" cy="1379233"/>
          </a:xfrm>
          <a:custGeom>
            <a:avLst/>
            <a:gdLst/>
            <a:ahLst/>
            <a:cxnLst/>
            <a:rect l="l" t="t" r="r" b="b"/>
            <a:pathLst>
              <a:path w="1514128" h="1379233">
                <a:moveTo>
                  <a:pt x="0" y="0"/>
                </a:moveTo>
                <a:lnTo>
                  <a:pt x="1514129" y="0"/>
                </a:lnTo>
                <a:lnTo>
                  <a:pt x="1514129" y="1379233"/>
                </a:lnTo>
                <a:lnTo>
                  <a:pt x="0" y="13792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3" name="TextBox 23"/>
          <p:cNvSpPr txBox="1"/>
          <p:nvPr/>
        </p:nvSpPr>
        <p:spPr>
          <a:xfrm>
            <a:off x="13193286" y="5397313"/>
            <a:ext cx="1539899" cy="992505"/>
          </a:xfrm>
          <a:prstGeom prst="rect">
            <a:avLst/>
          </a:prstGeom>
        </p:spPr>
        <p:txBody>
          <a:bodyPr lIns="0" tIns="0" rIns="0" bIns="0" rtlCol="0" anchor="t">
            <a:spAutoFit/>
          </a:bodyPr>
          <a:lstStyle/>
          <a:p>
            <a:pPr algn="ctr">
              <a:lnSpc>
                <a:spcPts val="3960"/>
              </a:lnSpc>
            </a:pPr>
            <a:r>
              <a:rPr lang="en-US" sz="3000">
                <a:solidFill>
                  <a:srgbClr val="231F20"/>
                </a:solidFill>
                <a:latin typeface="Handy Casual"/>
                <a:ea typeface="Handy Casual"/>
                <a:cs typeface="Handy Casual"/>
                <a:sym typeface="Handy Casual"/>
              </a:rPr>
              <a:t>TLC </a:t>
            </a:r>
          </a:p>
          <a:p>
            <a:pPr algn="ctr">
              <a:lnSpc>
                <a:spcPts val="3960"/>
              </a:lnSpc>
            </a:pPr>
            <a:r>
              <a:rPr lang="en-US" sz="3000">
                <a:solidFill>
                  <a:srgbClr val="231F20"/>
                </a:solidFill>
                <a:latin typeface="Handy Casual"/>
                <a:ea typeface="Handy Casual"/>
                <a:cs typeface="Handy Casual"/>
                <a:sym typeface="Handy Casual"/>
              </a:rPr>
              <a:t>(Be Kind)</a:t>
            </a:r>
          </a:p>
        </p:txBody>
      </p:sp>
      <p:sp>
        <p:nvSpPr>
          <p:cNvPr id="24" name="TextBox 24"/>
          <p:cNvSpPr txBox="1"/>
          <p:nvPr/>
        </p:nvSpPr>
        <p:spPr>
          <a:xfrm>
            <a:off x="4097649" y="5532383"/>
            <a:ext cx="557519" cy="461665"/>
          </a:xfrm>
          <a:prstGeom prst="rect">
            <a:avLst/>
          </a:prstGeom>
        </p:spPr>
        <p:txBody>
          <a:bodyPr wrap="square" lIns="0" tIns="0" rIns="0" bIns="0" rtlCol="0" anchor="t">
            <a:spAutoFit/>
          </a:bodyPr>
          <a:lstStyle/>
          <a:p>
            <a:pPr algn="ctr">
              <a:lnSpc>
                <a:spcPts val="3959"/>
              </a:lnSpc>
            </a:pPr>
            <a:r>
              <a:rPr lang="en-US" sz="2999" dirty="0">
                <a:solidFill>
                  <a:srgbClr val="231F20"/>
                </a:solidFill>
                <a:latin typeface="Handy Casual"/>
                <a:ea typeface="Handy Casual"/>
                <a:cs typeface="Handy Casual"/>
                <a:sym typeface="Handy Casual"/>
              </a:rPr>
              <a:t>NICE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476324" y="1215221"/>
            <a:ext cx="5473294" cy="5353877"/>
          </a:xfrm>
          <a:custGeom>
            <a:avLst/>
            <a:gdLst/>
            <a:ahLst/>
            <a:cxnLst/>
            <a:rect l="l" t="t" r="r" b="b"/>
            <a:pathLst>
              <a:path w="5473294" h="5353877">
                <a:moveTo>
                  <a:pt x="0" y="0"/>
                </a:moveTo>
                <a:lnTo>
                  <a:pt x="5473294" y="0"/>
                </a:lnTo>
                <a:lnTo>
                  <a:pt x="5473294" y="5353877"/>
                </a:lnTo>
                <a:lnTo>
                  <a:pt x="0" y="5353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212917" y="383001"/>
            <a:ext cx="1488455" cy="1291398"/>
          </a:xfrm>
          <a:custGeom>
            <a:avLst/>
            <a:gdLst/>
            <a:ahLst/>
            <a:cxnLst/>
            <a:rect l="l" t="t" r="r" b="b"/>
            <a:pathLst>
              <a:path w="1488455" h="1291398">
                <a:moveTo>
                  <a:pt x="0" y="0"/>
                </a:moveTo>
                <a:lnTo>
                  <a:pt x="1488455" y="0"/>
                </a:lnTo>
                <a:lnTo>
                  <a:pt x="1488455" y="1291398"/>
                </a:lnTo>
                <a:lnTo>
                  <a:pt x="0" y="12913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915839" flipH="1" flipV="1">
            <a:off x="2721934" y="8314070"/>
            <a:ext cx="2438457" cy="2584107"/>
          </a:xfrm>
          <a:custGeom>
            <a:avLst/>
            <a:gdLst/>
            <a:ahLst/>
            <a:cxnLst/>
            <a:rect l="l" t="t" r="r" b="b"/>
            <a:pathLst>
              <a:path w="2438457" h="2584107">
                <a:moveTo>
                  <a:pt x="2438457" y="2584107"/>
                </a:moveTo>
                <a:lnTo>
                  <a:pt x="0" y="2584107"/>
                </a:lnTo>
                <a:lnTo>
                  <a:pt x="0" y="0"/>
                </a:lnTo>
                <a:lnTo>
                  <a:pt x="2438457" y="0"/>
                </a:lnTo>
                <a:lnTo>
                  <a:pt x="2438457" y="258410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510146" y="1674399"/>
            <a:ext cx="2857867" cy="3323101"/>
          </a:xfrm>
          <a:custGeom>
            <a:avLst/>
            <a:gdLst/>
            <a:ahLst/>
            <a:cxnLst/>
            <a:rect l="l" t="t" r="r" b="b"/>
            <a:pathLst>
              <a:path w="2857867" h="3323101">
                <a:moveTo>
                  <a:pt x="0" y="0"/>
                </a:moveTo>
                <a:lnTo>
                  <a:pt x="2857867" y="0"/>
                </a:lnTo>
                <a:lnTo>
                  <a:pt x="2857867" y="3323101"/>
                </a:lnTo>
                <a:lnTo>
                  <a:pt x="0" y="3323101"/>
                </a:lnTo>
                <a:lnTo>
                  <a:pt x="0" y="0"/>
                </a:lnTo>
                <a:close/>
              </a:path>
            </a:pathLst>
          </a:custGeom>
          <a:blipFill>
            <a:blip r:embed="rId8"/>
            <a:stretch>
              <a:fillRect/>
            </a:stretch>
          </a:blipFill>
        </p:spPr>
        <p:txBody>
          <a:bodyPr/>
          <a:lstStyle/>
          <a:p>
            <a:endParaRPr lang="en-US"/>
          </a:p>
        </p:txBody>
      </p:sp>
      <p:sp>
        <p:nvSpPr>
          <p:cNvPr id="6" name="TextBox 6"/>
          <p:cNvSpPr txBox="1"/>
          <p:nvPr/>
        </p:nvSpPr>
        <p:spPr>
          <a:xfrm>
            <a:off x="6629227" y="4524375"/>
            <a:ext cx="11331782" cy="4733925"/>
          </a:xfrm>
          <a:prstGeom prst="rect">
            <a:avLst/>
          </a:prstGeom>
        </p:spPr>
        <p:txBody>
          <a:bodyPr lIns="0" tIns="0" rIns="0" bIns="0" rtlCol="0" anchor="t">
            <a:spAutoFit/>
          </a:bodyPr>
          <a:lstStyle/>
          <a:p>
            <a:pPr algn="l">
              <a:lnSpc>
                <a:spcPts val="4716"/>
              </a:lnSpc>
            </a:pPr>
            <a:r>
              <a:rPr lang="en-US" sz="3930">
                <a:solidFill>
                  <a:srgbClr val="000000"/>
                </a:solidFill>
                <a:latin typeface="Handy Casual"/>
                <a:ea typeface="Handy Casual"/>
                <a:cs typeface="Handy Casual"/>
                <a:sym typeface="Handy Casual"/>
              </a:rPr>
              <a:t>Emotions can easily spread through a team, impacting overall mood and performance; positive emotions can boost morale, while negative emotions can create tension and decrease productivity. </a:t>
            </a:r>
          </a:p>
          <a:p>
            <a:pPr algn="l">
              <a:lnSpc>
                <a:spcPts val="4716"/>
              </a:lnSpc>
            </a:pPr>
            <a:endParaRPr lang="en-US" sz="3930">
              <a:solidFill>
                <a:srgbClr val="000000"/>
              </a:solidFill>
              <a:latin typeface="Handy Casual"/>
              <a:ea typeface="Handy Casual"/>
              <a:cs typeface="Handy Casual"/>
              <a:sym typeface="Handy Casual"/>
            </a:endParaRPr>
          </a:p>
          <a:p>
            <a:pPr algn="l">
              <a:lnSpc>
                <a:spcPts val="4716"/>
              </a:lnSpc>
            </a:pPr>
            <a:r>
              <a:rPr lang="en-US" sz="3930">
                <a:solidFill>
                  <a:srgbClr val="000000"/>
                </a:solidFill>
                <a:latin typeface="Handy Casual"/>
                <a:ea typeface="Handy Casual"/>
                <a:cs typeface="Handy Casual"/>
                <a:sym typeface="Handy Casual"/>
              </a:rPr>
              <a:t>Understanding how to navigate (recognize, understand, and manage) your own emotions as well as being mindful of others’ emotions can assist in developing a positive workplace culture. Practicing NICE fosters a sense of camaraderie and shared purpose in the workplace. </a:t>
            </a:r>
          </a:p>
        </p:txBody>
      </p:sp>
      <p:sp>
        <p:nvSpPr>
          <p:cNvPr id="7" name="TextBox 7"/>
          <p:cNvSpPr txBox="1"/>
          <p:nvPr/>
        </p:nvSpPr>
        <p:spPr>
          <a:xfrm>
            <a:off x="6629227" y="748909"/>
            <a:ext cx="10812507" cy="3143250"/>
          </a:xfrm>
          <a:prstGeom prst="rect">
            <a:avLst/>
          </a:prstGeom>
        </p:spPr>
        <p:txBody>
          <a:bodyPr lIns="0" tIns="0" rIns="0" bIns="0" rtlCol="0" anchor="t">
            <a:spAutoFit/>
          </a:bodyPr>
          <a:lstStyle/>
          <a:p>
            <a:pPr algn="l">
              <a:lnSpc>
                <a:spcPts val="8280"/>
              </a:lnSpc>
              <a:spcBef>
                <a:spcPct val="0"/>
              </a:spcBef>
            </a:pPr>
            <a:r>
              <a:rPr lang="en-US" sz="6900">
                <a:solidFill>
                  <a:srgbClr val="000000"/>
                </a:solidFill>
                <a:latin typeface="Krabuler"/>
                <a:ea typeface="Krabuler"/>
                <a:cs typeface="Krabuler"/>
                <a:sym typeface="Krabuler"/>
              </a:rPr>
              <a:t>Why talk about Navigating Interpersonal Communications and Emotions (NICE)?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0" y="61569"/>
            <a:ext cx="10083238" cy="1393320"/>
          </a:xfrm>
          <a:custGeom>
            <a:avLst/>
            <a:gdLst/>
            <a:ahLst/>
            <a:cxnLst/>
            <a:rect l="l" t="t" r="r" b="b"/>
            <a:pathLst>
              <a:path w="10083238" h="1393320">
                <a:moveTo>
                  <a:pt x="0" y="0"/>
                </a:moveTo>
                <a:lnTo>
                  <a:pt x="10083238" y="0"/>
                </a:lnTo>
                <a:lnTo>
                  <a:pt x="10083238" y="1393321"/>
                </a:lnTo>
                <a:lnTo>
                  <a:pt x="0" y="1393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840942" y="9011630"/>
            <a:ext cx="8506453" cy="1905171"/>
          </a:xfrm>
          <a:custGeom>
            <a:avLst/>
            <a:gdLst/>
            <a:ahLst/>
            <a:cxnLst/>
            <a:rect l="l" t="t" r="r" b="b"/>
            <a:pathLst>
              <a:path w="8506453" h="1905171">
                <a:moveTo>
                  <a:pt x="0" y="0"/>
                </a:moveTo>
                <a:lnTo>
                  <a:pt x="8506453" y="0"/>
                </a:lnTo>
                <a:lnTo>
                  <a:pt x="8506453" y="1905171"/>
                </a:lnTo>
                <a:lnTo>
                  <a:pt x="0" y="1905171"/>
                </a:lnTo>
                <a:lnTo>
                  <a:pt x="0" y="0"/>
                </a:lnTo>
                <a:close/>
              </a:path>
            </a:pathLst>
          </a:custGeom>
          <a:blipFill>
            <a:blip r:embed="rId2">
              <a:extLst>
                <a:ext uri="{96DAC541-7B7A-43D3-8B79-37D633B846F1}">
                  <asvg:svgBlip xmlns:asvg="http://schemas.microsoft.com/office/drawing/2016/SVG/main" r:embed="rId3"/>
                </a:ext>
              </a:extLst>
            </a:blip>
            <a:stretch>
              <a:fillRect l="-62081"/>
            </a:stretch>
          </a:blipFill>
        </p:spPr>
        <p:txBody>
          <a:bodyPr/>
          <a:lstStyle/>
          <a:p>
            <a:endParaRPr lang="en-US"/>
          </a:p>
        </p:txBody>
      </p:sp>
      <p:sp>
        <p:nvSpPr>
          <p:cNvPr id="4" name="Freeform 4"/>
          <p:cNvSpPr/>
          <p:nvPr/>
        </p:nvSpPr>
        <p:spPr>
          <a:xfrm rot="131245">
            <a:off x="11936584" y="577351"/>
            <a:ext cx="6461133" cy="9132298"/>
          </a:xfrm>
          <a:custGeom>
            <a:avLst/>
            <a:gdLst/>
            <a:ahLst/>
            <a:cxnLst/>
            <a:rect l="l" t="t" r="r" b="b"/>
            <a:pathLst>
              <a:path w="6461133" h="9132298">
                <a:moveTo>
                  <a:pt x="0" y="0"/>
                </a:moveTo>
                <a:lnTo>
                  <a:pt x="6461134" y="0"/>
                </a:lnTo>
                <a:lnTo>
                  <a:pt x="6461134" y="9132298"/>
                </a:lnTo>
                <a:lnTo>
                  <a:pt x="0" y="9132298"/>
                </a:lnTo>
                <a:lnTo>
                  <a:pt x="0" y="0"/>
                </a:lnTo>
                <a:close/>
              </a:path>
            </a:pathLst>
          </a:custGeom>
          <a:blipFill>
            <a:blip r:embed="rId4">
              <a:extLst>
                <a:ext uri="{96DAC541-7B7A-43D3-8B79-37D633B846F1}">
                  <asvg:svgBlip xmlns:asvg="http://schemas.microsoft.com/office/drawing/2016/SVG/main" r:embed="rId5"/>
                </a:ext>
              </a:extLst>
            </a:blip>
            <a:stretch>
              <a:fillRect b="-55030"/>
            </a:stretch>
          </a:blipFill>
        </p:spPr>
        <p:txBody>
          <a:bodyPr/>
          <a:lstStyle/>
          <a:p>
            <a:endParaRPr lang="en-US"/>
          </a:p>
        </p:txBody>
      </p:sp>
      <p:sp>
        <p:nvSpPr>
          <p:cNvPr id="5" name="Freeform 5"/>
          <p:cNvSpPr/>
          <p:nvPr/>
        </p:nvSpPr>
        <p:spPr>
          <a:xfrm rot="9074365" flipH="1" flipV="1">
            <a:off x="1625648" y="9215895"/>
            <a:ext cx="3573273" cy="896567"/>
          </a:xfrm>
          <a:custGeom>
            <a:avLst/>
            <a:gdLst/>
            <a:ahLst/>
            <a:cxnLst/>
            <a:rect l="l" t="t" r="r" b="b"/>
            <a:pathLst>
              <a:path w="3573273" h="896567">
                <a:moveTo>
                  <a:pt x="3573273" y="896567"/>
                </a:moveTo>
                <a:lnTo>
                  <a:pt x="0" y="896567"/>
                </a:lnTo>
                <a:lnTo>
                  <a:pt x="0" y="0"/>
                </a:lnTo>
                <a:lnTo>
                  <a:pt x="3573273" y="0"/>
                </a:lnTo>
                <a:lnTo>
                  <a:pt x="3573273" y="89656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114217" y="3547022"/>
            <a:ext cx="2650438" cy="1884221"/>
          </a:xfrm>
          <a:custGeom>
            <a:avLst/>
            <a:gdLst/>
            <a:ahLst/>
            <a:cxnLst/>
            <a:rect l="l" t="t" r="r" b="b"/>
            <a:pathLst>
              <a:path w="2650438" h="1884221">
                <a:moveTo>
                  <a:pt x="0" y="0"/>
                </a:moveTo>
                <a:lnTo>
                  <a:pt x="2650438" y="0"/>
                </a:lnTo>
                <a:lnTo>
                  <a:pt x="2650438" y="1884221"/>
                </a:lnTo>
                <a:lnTo>
                  <a:pt x="0" y="18842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12663247" y="2446886"/>
            <a:ext cx="4596053" cy="1688465"/>
          </a:xfrm>
          <a:prstGeom prst="rect">
            <a:avLst/>
          </a:prstGeom>
        </p:spPr>
        <p:txBody>
          <a:bodyPr lIns="0" tIns="0" rIns="0" bIns="0" rtlCol="0" anchor="t">
            <a:spAutoFit/>
          </a:bodyPr>
          <a:lstStyle/>
          <a:p>
            <a:pPr algn="l">
              <a:lnSpc>
                <a:spcPts val="6654"/>
              </a:lnSpc>
            </a:pPr>
            <a:r>
              <a:rPr lang="en-US" sz="5499">
                <a:solidFill>
                  <a:srgbClr val="000000"/>
                </a:solidFill>
                <a:latin typeface="Krabuler"/>
                <a:ea typeface="Krabuler"/>
                <a:cs typeface="Krabuler"/>
                <a:sym typeface="Krabuler"/>
              </a:rPr>
              <a:t>EMOTIONS &amp; COMMUNICATION</a:t>
            </a:r>
          </a:p>
        </p:txBody>
      </p:sp>
      <p:sp>
        <p:nvSpPr>
          <p:cNvPr id="8" name="TextBox 8"/>
          <p:cNvSpPr txBox="1"/>
          <p:nvPr/>
        </p:nvSpPr>
        <p:spPr>
          <a:xfrm>
            <a:off x="12733676" y="4489133"/>
            <a:ext cx="4525624" cy="1308735"/>
          </a:xfrm>
          <a:prstGeom prst="rect">
            <a:avLst/>
          </a:prstGeom>
        </p:spPr>
        <p:txBody>
          <a:bodyPr lIns="0" tIns="0" rIns="0" bIns="0" rtlCol="0" anchor="t">
            <a:spAutoFit/>
          </a:bodyPr>
          <a:lstStyle/>
          <a:p>
            <a:pPr algn="l">
              <a:lnSpc>
                <a:spcPts val="3419"/>
              </a:lnSpc>
            </a:pPr>
            <a:r>
              <a:rPr lang="en-US" sz="2999">
                <a:solidFill>
                  <a:srgbClr val="000000"/>
                </a:solidFill>
                <a:latin typeface="Handy Casual"/>
                <a:ea typeface="Handy Casual"/>
                <a:cs typeface="Handy Casual"/>
                <a:sym typeface="Handy Casual"/>
              </a:rPr>
              <a:t>There is a strong and direct correlation with emotions and communication. </a:t>
            </a:r>
          </a:p>
        </p:txBody>
      </p:sp>
      <p:sp>
        <p:nvSpPr>
          <p:cNvPr id="9" name="TextBox 9"/>
          <p:cNvSpPr txBox="1"/>
          <p:nvPr/>
        </p:nvSpPr>
        <p:spPr>
          <a:xfrm>
            <a:off x="12733676" y="6384060"/>
            <a:ext cx="4525624" cy="2165985"/>
          </a:xfrm>
          <a:prstGeom prst="rect">
            <a:avLst/>
          </a:prstGeom>
        </p:spPr>
        <p:txBody>
          <a:bodyPr lIns="0" tIns="0" rIns="0" bIns="0" rtlCol="0" anchor="t">
            <a:spAutoFit/>
          </a:bodyPr>
          <a:lstStyle/>
          <a:p>
            <a:pPr algn="l">
              <a:lnSpc>
                <a:spcPts val="3419"/>
              </a:lnSpc>
            </a:pPr>
            <a:r>
              <a:rPr lang="en-US" sz="2999">
                <a:solidFill>
                  <a:srgbClr val="000000"/>
                </a:solidFill>
                <a:latin typeface="Handy Casual"/>
                <a:ea typeface="Handy Casual"/>
                <a:cs typeface="Handy Casual"/>
                <a:sym typeface="Handy Casual"/>
              </a:rPr>
              <a:t>Emotional state significantly influences how we express ourselves verbally and nonverbally, impacting the message we convey and how it is received by others. </a:t>
            </a:r>
          </a:p>
        </p:txBody>
      </p:sp>
      <p:sp>
        <p:nvSpPr>
          <p:cNvPr id="10" name="TextBox 10"/>
          <p:cNvSpPr txBox="1"/>
          <p:nvPr/>
        </p:nvSpPr>
        <p:spPr>
          <a:xfrm>
            <a:off x="296150" y="2611666"/>
            <a:ext cx="11468505" cy="5410200"/>
          </a:xfrm>
          <a:prstGeom prst="rect">
            <a:avLst/>
          </a:prstGeom>
        </p:spPr>
        <p:txBody>
          <a:bodyPr lIns="0" tIns="0" rIns="0" bIns="0" rtlCol="0" anchor="t">
            <a:spAutoFit/>
          </a:bodyPr>
          <a:lstStyle/>
          <a:p>
            <a:pPr algn="l">
              <a:lnSpc>
                <a:spcPts val="4799"/>
              </a:lnSpc>
            </a:pPr>
            <a:r>
              <a:rPr lang="en-US" sz="3999">
                <a:solidFill>
                  <a:srgbClr val="000000"/>
                </a:solidFill>
                <a:latin typeface="Handy Casual"/>
                <a:ea typeface="Handy Casual"/>
                <a:cs typeface="Handy Casual"/>
                <a:sym typeface="Handy Casual"/>
              </a:rPr>
              <a:t>People may let emotions take over at work for a number of factors:</a:t>
            </a:r>
          </a:p>
          <a:p>
            <a:pPr marL="863599" lvl="1" indent="-431800" algn="l">
              <a:lnSpc>
                <a:spcPts val="4799"/>
              </a:lnSpc>
              <a:buFont typeface="Arial"/>
              <a:buChar char="•"/>
            </a:pPr>
            <a:r>
              <a:rPr lang="en-US" sz="3999">
                <a:solidFill>
                  <a:srgbClr val="000000"/>
                </a:solidFill>
                <a:latin typeface="Handy Casual"/>
                <a:ea typeface="Handy Casual"/>
                <a:cs typeface="Handy Casual"/>
                <a:sym typeface="Handy Casual"/>
              </a:rPr>
              <a:t>stressful work environments</a:t>
            </a:r>
          </a:p>
          <a:p>
            <a:pPr marL="863599" lvl="1" indent="-431800" algn="l">
              <a:lnSpc>
                <a:spcPts val="4799"/>
              </a:lnSpc>
              <a:buFont typeface="Arial"/>
              <a:buChar char="•"/>
            </a:pPr>
            <a:r>
              <a:rPr lang="en-US" sz="3999">
                <a:solidFill>
                  <a:srgbClr val="000000"/>
                </a:solidFill>
                <a:latin typeface="Handy Casual"/>
                <a:ea typeface="Handy Casual"/>
                <a:cs typeface="Handy Casual"/>
                <a:sym typeface="Handy Casual"/>
              </a:rPr>
              <a:t>personal issues spilling over into work</a:t>
            </a:r>
          </a:p>
          <a:p>
            <a:pPr marL="863599" lvl="1" indent="-431800" algn="l">
              <a:lnSpc>
                <a:spcPts val="4799"/>
              </a:lnSpc>
              <a:buFont typeface="Arial"/>
              <a:buChar char="•"/>
            </a:pPr>
            <a:r>
              <a:rPr lang="en-US" sz="3999">
                <a:solidFill>
                  <a:srgbClr val="000000"/>
                </a:solidFill>
                <a:latin typeface="Handy Casual"/>
                <a:ea typeface="Handy Casual"/>
                <a:cs typeface="Handy Casual"/>
                <a:sym typeface="Handy Casual"/>
              </a:rPr>
              <a:t>lack of emotional intelligence</a:t>
            </a:r>
          </a:p>
          <a:p>
            <a:pPr marL="863599" lvl="1" indent="-431800" algn="l">
              <a:lnSpc>
                <a:spcPts val="4799"/>
              </a:lnSpc>
              <a:buFont typeface="Arial"/>
              <a:buChar char="•"/>
            </a:pPr>
            <a:r>
              <a:rPr lang="en-US" sz="3999">
                <a:solidFill>
                  <a:srgbClr val="000000"/>
                </a:solidFill>
                <a:latin typeface="Handy Casual"/>
                <a:ea typeface="Handy Casual"/>
                <a:cs typeface="Handy Casual"/>
                <a:sym typeface="Handy Casual"/>
              </a:rPr>
              <a:t>not knowing how to manage emotions effectively</a:t>
            </a:r>
          </a:p>
          <a:p>
            <a:pPr marL="863599" lvl="1" indent="-431800" algn="l">
              <a:lnSpc>
                <a:spcPts val="4799"/>
              </a:lnSpc>
              <a:buFont typeface="Arial"/>
              <a:buChar char="•"/>
            </a:pPr>
            <a:r>
              <a:rPr lang="en-US" sz="3999">
                <a:solidFill>
                  <a:srgbClr val="000000"/>
                </a:solidFill>
                <a:latin typeface="Handy Casual"/>
                <a:ea typeface="Handy Casual"/>
                <a:cs typeface="Handy Casual"/>
                <a:sym typeface="Handy Casual"/>
              </a:rPr>
              <a:t>poor coping mechanisms</a:t>
            </a:r>
          </a:p>
          <a:p>
            <a:pPr marL="863599" lvl="1" indent="-431800" algn="l">
              <a:lnSpc>
                <a:spcPts val="4799"/>
              </a:lnSpc>
              <a:buFont typeface="Arial"/>
              <a:buChar char="•"/>
            </a:pPr>
            <a:r>
              <a:rPr lang="en-US" sz="3999">
                <a:solidFill>
                  <a:srgbClr val="000000"/>
                </a:solidFill>
                <a:latin typeface="Handy Casual"/>
                <a:ea typeface="Handy Casual"/>
                <a:cs typeface="Handy Casual"/>
                <a:sym typeface="Handy Casual"/>
              </a:rPr>
              <a:t>triggers related to specific situations or colleagues</a:t>
            </a:r>
          </a:p>
          <a:p>
            <a:pPr algn="l">
              <a:lnSpc>
                <a:spcPts val="4799"/>
              </a:lnSpc>
            </a:pPr>
            <a:endParaRPr lang="en-US" sz="3999">
              <a:solidFill>
                <a:srgbClr val="000000"/>
              </a:solidFill>
              <a:latin typeface="Handy Casual"/>
              <a:ea typeface="Handy Casual"/>
              <a:cs typeface="Handy Casual"/>
              <a:sym typeface="Handy Casual"/>
            </a:endParaRPr>
          </a:p>
          <a:p>
            <a:pPr algn="l">
              <a:lnSpc>
                <a:spcPts val="4799"/>
              </a:lnSpc>
            </a:pPr>
            <a:r>
              <a:rPr lang="en-US" sz="3999">
                <a:solidFill>
                  <a:srgbClr val="000000"/>
                </a:solidFill>
                <a:latin typeface="Handy Casual"/>
                <a:ea typeface="Handy Casual"/>
                <a:cs typeface="Handy Casual"/>
                <a:sym typeface="Handy Casual"/>
              </a:rPr>
              <a:t>This can lead to impulsive reactions instead of thoughtful responses.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6760391" y="1242183"/>
            <a:ext cx="10498909" cy="7657600"/>
            <a:chOff x="0" y="0"/>
            <a:chExt cx="14302208" cy="10431615"/>
          </a:xfrm>
        </p:grpSpPr>
        <p:sp>
          <p:nvSpPr>
            <p:cNvPr id="3" name="Freeform 3"/>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txBody>
            <a:bodyPr/>
            <a:lstStyle/>
            <a:p>
              <a:endParaRPr lang="en-US"/>
            </a:p>
          </p:txBody>
        </p:sp>
        <p:sp>
          <p:nvSpPr>
            <p:cNvPr id="4" name="Freeform 4"/>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txBody>
            <a:bodyPr/>
            <a:lstStyle/>
            <a:p>
              <a:endParaRPr lang="en-US"/>
            </a:p>
          </p:txBody>
        </p:sp>
      </p:grpSp>
      <p:sp>
        <p:nvSpPr>
          <p:cNvPr id="5" name="Freeform 5"/>
          <p:cNvSpPr/>
          <p:nvPr/>
        </p:nvSpPr>
        <p:spPr>
          <a:xfrm>
            <a:off x="166609" y="364943"/>
            <a:ext cx="7628315" cy="9557115"/>
          </a:xfrm>
          <a:custGeom>
            <a:avLst/>
            <a:gdLst/>
            <a:ahLst/>
            <a:cxnLst/>
            <a:rect l="l" t="t" r="r" b="b"/>
            <a:pathLst>
              <a:path w="7628315" h="9557115">
                <a:moveTo>
                  <a:pt x="0" y="0"/>
                </a:moveTo>
                <a:lnTo>
                  <a:pt x="7628316" y="0"/>
                </a:lnTo>
                <a:lnTo>
                  <a:pt x="7628316" y="9557114"/>
                </a:lnTo>
                <a:lnTo>
                  <a:pt x="0" y="9557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2726874" y="2083344"/>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VALUES</a:t>
            </a:r>
          </a:p>
        </p:txBody>
      </p:sp>
      <p:sp>
        <p:nvSpPr>
          <p:cNvPr id="7" name="TextBox 7"/>
          <p:cNvSpPr txBox="1"/>
          <p:nvPr/>
        </p:nvSpPr>
        <p:spPr>
          <a:xfrm>
            <a:off x="7799654" y="6122129"/>
            <a:ext cx="4189399" cy="241211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If leadership has both employee growth and shared values in mind, employees are more likely to do their best work. A strong leadership culture values transperency, accountability, and inclusivity.  </a:t>
            </a:r>
          </a:p>
        </p:txBody>
      </p:sp>
      <p:sp>
        <p:nvSpPr>
          <p:cNvPr id="8" name="Freeform 8"/>
          <p:cNvSpPr/>
          <p:nvPr/>
        </p:nvSpPr>
        <p:spPr>
          <a:xfrm rot="-1568932">
            <a:off x="11595593" y="8079470"/>
            <a:ext cx="1144336" cy="1640625"/>
          </a:xfrm>
          <a:custGeom>
            <a:avLst/>
            <a:gdLst/>
            <a:ahLst/>
            <a:cxnLst/>
            <a:rect l="l" t="t" r="r" b="b"/>
            <a:pathLst>
              <a:path w="1144336" h="1640625">
                <a:moveTo>
                  <a:pt x="0" y="0"/>
                </a:moveTo>
                <a:lnTo>
                  <a:pt x="1144336" y="0"/>
                </a:lnTo>
                <a:lnTo>
                  <a:pt x="1144336" y="1640626"/>
                </a:lnTo>
                <a:lnTo>
                  <a:pt x="0" y="16406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5027046">
            <a:off x="16282896" y="916013"/>
            <a:ext cx="1514128" cy="1379233"/>
          </a:xfrm>
          <a:custGeom>
            <a:avLst/>
            <a:gdLst/>
            <a:ahLst/>
            <a:cxnLst/>
            <a:rect l="l" t="t" r="r" b="b"/>
            <a:pathLst>
              <a:path w="1514128" h="1379233">
                <a:moveTo>
                  <a:pt x="0" y="0"/>
                </a:moveTo>
                <a:lnTo>
                  <a:pt x="1514129" y="0"/>
                </a:lnTo>
                <a:lnTo>
                  <a:pt x="1514129" y="1379234"/>
                </a:lnTo>
                <a:lnTo>
                  <a:pt x="0" y="1379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454230">
            <a:off x="1464092" y="4841347"/>
            <a:ext cx="5052570" cy="3366275"/>
          </a:xfrm>
          <a:custGeom>
            <a:avLst/>
            <a:gdLst/>
            <a:ahLst/>
            <a:cxnLst/>
            <a:rect l="l" t="t" r="r" b="b"/>
            <a:pathLst>
              <a:path w="5052570" h="3366275">
                <a:moveTo>
                  <a:pt x="0" y="0"/>
                </a:moveTo>
                <a:lnTo>
                  <a:pt x="5052570" y="0"/>
                </a:lnTo>
                <a:lnTo>
                  <a:pt x="5052570" y="3366275"/>
                </a:lnTo>
                <a:lnTo>
                  <a:pt x="0" y="3366275"/>
                </a:lnTo>
                <a:lnTo>
                  <a:pt x="0" y="0"/>
                </a:lnTo>
                <a:close/>
              </a:path>
            </a:pathLst>
          </a:custGeom>
          <a:blipFill>
            <a:blip r:embed="rId8"/>
            <a:stretch>
              <a:fillRect/>
            </a:stretch>
          </a:blipFill>
        </p:spPr>
        <p:txBody>
          <a:bodyPr/>
          <a:lstStyle/>
          <a:p>
            <a:endParaRPr lang="en-US"/>
          </a:p>
        </p:txBody>
      </p:sp>
      <p:sp>
        <p:nvSpPr>
          <p:cNvPr id="11" name="TextBox 11"/>
          <p:cNvSpPr txBox="1"/>
          <p:nvPr/>
        </p:nvSpPr>
        <p:spPr>
          <a:xfrm>
            <a:off x="12736636" y="2861794"/>
            <a:ext cx="3846068" cy="241211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Built on meaningful work, open communication, and strong core values, positive culture can attract and retain employees. Companies value people as their most important resource.</a:t>
            </a:r>
          </a:p>
        </p:txBody>
      </p:sp>
      <p:sp>
        <p:nvSpPr>
          <p:cNvPr id="12" name="TextBox 12"/>
          <p:cNvSpPr txBox="1"/>
          <p:nvPr/>
        </p:nvSpPr>
        <p:spPr>
          <a:xfrm rot="-466770">
            <a:off x="540810" y="2467469"/>
            <a:ext cx="6214456" cy="1925753"/>
          </a:xfrm>
          <a:prstGeom prst="rect">
            <a:avLst/>
          </a:prstGeom>
        </p:spPr>
        <p:txBody>
          <a:bodyPr lIns="0" tIns="0" rIns="0" bIns="0" rtlCol="0" anchor="t">
            <a:spAutoFit/>
          </a:bodyPr>
          <a:lstStyle/>
          <a:p>
            <a:pPr algn="ctr">
              <a:lnSpc>
                <a:spcPts val="7781"/>
              </a:lnSpc>
            </a:pPr>
            <a:r>
              <a:rPr lang="en-US" sz="5557">
                <a:solidFill>
                  <a:srgbClr val="000000"/>
                </a:solidFill>
                <a:latin typeface="Krabuler"/>
                <a:ea typeface="Krabuler"/>
                <a:cs typeface="Krabuler"/>
                <a:sym typeface="Krabuler"/>
              </a:rPr>
              <a:t>WORKPLACE</a:t>
            </a:r>
          </a:p>
          <a:p>
            <a:pPr algn="ctr">
              <a:lnSpc>
                <a:spcPts val="7781"/>
              </a:lnSpc>
              <a:spcBef>
                <a:spcPct val="0"/>
              </a:spcBef>
            </a:pPr>
            <a:r>
              <a:rPr lang="en-US" sz="5557">
                <a:solidFill>
                  <a:srgbClr val="000000"/>
                </a:solidFill>
                <a:latin typeface="Krabuler"/>
                <a:ea typeface="Krabuler"/>
                <a:cs typeface="Krabuler"/>
                <a:sym typeface="Krabuler"/>
              </a:rPr>
              <a:t>CULTURE</a:t>
            </a:r>
          </a:p>
        </p:txBody>
      </p:sp>
      <p:sp>
        <p:nvSpPr>
          <p:cNvPr id="13" name="TextBox 13"/>
          <p:cNvSpPr txBox="1"/>
          <p:nvPr/>
        </p:nvSpPr>
        <p:spPr>
          <a:xfrm>
            <a:off x="7794925" y="2083344"/>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POSITIVE CULTURE</a:t>
            </a:r>
          </a:p>
        </p:txBody>
      </p:sp>
      <p:sp>
        <p:nvSpPr>
          <p:cNvPr id="14" name="TextBox 14"/>
          <p:cNvSpPr txBox="1"/>
          <p:nvPr/>
        </p:nvSpPr>
        <p:spPr>
          <a:xfrm>
            <a:off x="7794925" y="5437599"/>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LEADERSHIP</a:t>
            </a:r>
          </a:p>
        </p:txBody>
      </p:sp>
      <p:sp>
        <p:nvSpPr>
          <p:cNvPr id="15" name="TextBox 15"/>
          <p:cNvSpPr txBox="1"/>
          <p:nvPr/>
        </p:nvSpPr>
        <p:spPr>
          <a:xfrm>
            <a:off x="12726874" y="5437599"/>
            <a:ext cx="4870724"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EMPLOYEE EXPERIENCE</a:t>
            </a:r>
          </a:p>
        </p:txBody>
      </p:sp>
      <p:sp>
        <p:nvSpPr>
          <p:cNvPr id="16" name="TextBox 16"/>
          <p:cNvSpPr txBox="1"/>
          <p:nvPr/>
        </p:nvSpPr>
        <p:spPr>
          <a:xfrm>
            <a:off x="7799654" y="2861794"/>
            <a:ext cx="3928891" cy="201206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Enhances employee satisfaction, but also accomodates various work styles, enabling everyone to work in ways that best suit their strengths and preferences.</a:t>
            </a:r>
          </a:p>
        </p:txBody>
      </p:sp>
      <p:sp>
        <p:nvSpPr>
          <p:cNvPr id="17" name="TextBox 17"/>
          <p:cNvSpPr txBox="1"/>
          <p:nvPr/>
        </p:nvSpPr>
        <p:spPr>
          <a:xfrm>
            <a:off x="12736636" y="6122129"/>
            <a:ext cx="3846068" cy="241211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Each employee interprets and feels differently based on interactions within the culture. This can vary based on their role, manager, and personal perspective.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6760391" y="1242183"/>
            <a:ext cx="10498909" cy="7657600"/>
            <a:chOff x="0" y="0"/>
            <a:chExt cx="14302208" cy="10431615"/>
          </a:xfrm>
        </p:grpSpPr>
        <p:sp>
          <p:nvSpPr>
            <p:cNvPr id="3" name="Freeform 3"/>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txBody>
            <a:bodyPr/>
            <a:lstStyle/>
            <a:p>
              <a:endParaRPr lang="en-US"/>
            </a:p>
          </p:txBody>
        </p:sp>
        <p:sp>
          <p:nvSpPr>
            <p:cNvPr id="4" name="Freeform 4"/>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txBody>
            <a:bodyPr/>
            <a:lstStyle/>
            <a:p>
              <a:endParaRPr lang="en-US"/>
            </a:p>
          </p:txBody>
        </p:sp>
      </p:grpSp>
      <p:grpSp>
        <p:nvGrpSpPr>
          <p:cNvPr id="5" name="Group 5"/>
          <p:cNvGrpSpPr/>
          <p:nvPr/>
        </p:nvGrpSpPr>
        <p:grpSpPr>
          <a:xfrm>
            <a:off x="-2637456" y="-1396527"/>
            <a:ext cx="12815040" cy="13080054"/>
            <a:chOff x="0" y="0"/>
            <a:chExt cx="17086720" cy="17440072"/>
          </a:xfrm>
        </p:grpSpPr>
        <p:sp>
          <p:nvSpPr>
            <p:cNvPr id="6" name="Freeform 6"/>
            <p:cNvSpPr/>
            <p:nvPr/>
          </p:nvSpPr>
          <p:spPr>
            <a:xfrm rot="-3903177">
              <a:off x="1863757" y="2404775"/>
              <a:ext cx="13359206" cy="12630522"/>
            </a:xfrm>
            <a:custGeom>
              <a:avLst/>
              <a:gdLst/>
              <a:ahLst/>
              <a:cxnLst/>
              <a:rect l="l" t="t" r="r" b="b"/>
              <a:pathLst>
                <a:path w="13359206" h="12630522">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rot="-813416">
              <a:off x="7576549" y="3564009"/>
              <a:ext cx="2163750" cy="10535598"/>
              <a:chOff x="0" y="0"/>
              <a:chExt cx="427407" cy="2081106"/>
            </a:xfrm>
          </p:grpSpPr>
          <p:sp>
            <p:nvSpPr>
              <p:cNvPr id="8" name="Freeform 8"/>
              <p:cNvSpPr/>
              <p:nvPr/>
            </p:nvSpPr>
            <p:spPr>
              <a:xfrm>
                <a:off x="0" y="0"/>
                <a:ext cx="427407" cy="2081106"/>
              </a:xfrm>
              <a:custGeom>
                <a:avLst/>
                <a:gdLst/>
                <a:ahLst/>
                <a:cxnLst/>
                <a:rect l="l" t="t" r="r" b="b"/>
                <a:pathLst>
                  <a:path w="427407" h="2081106">
                    <a:moveTo>
                      <a:pt x="0" y="0"/>
                    </a:moveTo>
                    <a:lnTo>
                      <a:pt x="427407" y="0"/>
                    </a:lnTo>
                    <a:lnTo>
                      <a:pt x="427407" y="2081106"/>
                    </a:lnTo>
                    <a:lnTo>
                      <a:pt x="0" y="2081106"/>
                    </a:lnTo>
                    <a:close/>
                  </a:path>
                </a:pathLst>
              </a:custGeom>
              <a:solidFill>
                <a:srgbClr val="A4B9FB"/>
              </a:solidFill>
            </p:spPr>
            <p:txBody>
              <a:bodyPr/>
              <a:lstStyle/>
              <a:p>
                <a:endParaRPr lang="en-US"/>
              </a:p>
            </p:txBody>
          </p:sp>
          <p:sp>
            <p:nvSpPr>
              <p:cNvPr id="9" name="TextBox 9"/>
              <p:cNvSpPr txBox="1"/>
              <p:nvPr/>
            </p:nvSpPr>
            <p:spPr>
              <a:xfrm>
                <a:off x="0" y="-28575"/>
                <a:ext cx="427407" cy="2109681"/>
              </a:xfrm>
              <a:prstGeom prst="rect">
                <a:avLst/>
              </a:prstGeom>
            </p:spPr>
            <p:txBody>
              <a:bodyPr lIns="50800" tIns="50800" rIns="50800" bIns="50800" rtlCol="0" anchor="ctr"/>
              <a:lstStyle/>
              <a:p>
                <a:pPr algn="ctr">
                  <a:lnSpc>
                    <a:spcPts val="2100"/>
                  </a:lnSpc>
                </a:pPr>
                <a:endParaRPr/>
              </a:p>
            </p:txBody>
          </p:sp>
        </p:grpSp>
      </p:grpSp>
      <p:sp>
        <p:nvSpPr>
          <p:cNvPr id="10" name="TextBox 10"/>
          <p:cNvSpPr txBox="1"/>
          <p:nvPr/>
        </p:nvSpPr>
        <p:spPr>
          <a:xfrm>
            <a:off x="12927136" y="1988094"/>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BE TRUSTWORTHY</a:t>
            </a:r>
          </a:p>
        </p:txBody>
      </p:sp>
      <p:sp>
        <p:nvSpPr>
          <p:cNvPr id="11" name="TextBox 11"/>
          <p:cNvSpPr txBox="1"/>
          <p:nvPr/>
        </p:nvSpPr>
        <p:spPr>
          <a:xfrm>
            <a:off x="7799654" y="6306417"/>
            <a:ext cx="4931470" cy="2051844"/>
          </a:xfrm>
          <a:prstGeom prst="rect">
            <a:avLst/>
          </a:prstGeom>
        </p:spPr>
        <p:txBody>
          <a:bodyPr lIns="0" tIns="0" rIns="0" bIns="0" rtlCol="0" anchor="t">
            <a:spAutoFit/>
          </a:bodyPr>
          <a:lstStyle/>
          <a:p>
            <a:pPr algn="l">
              <a:lnSpc>
                <a:spcPts val="3191"/>
              </a:lnSpc>
            </a:pPr>
            <a:r>
              <a:rPr lang="en-US" sz="2799" dirty="0">
                <a:solidFill>
                  <a:srgbClr val="000000"/>
                </a:solidFill>
                <a:latin typeface="Handy Casual"/>
                <a:ea typeface="Handy Casual"/>
                <a:cs typeface="Handy Casual"/>
                <a:sym typeface="Handy Casual"/>
              </a:rPr>
              <a:t>Everybody has room for improvement. Recognize and take those opportunities to grow. Grow through experience and self-development. Keep your skills up-to-date and valid as you grow in your work. </a:t>
            </a:r>
          </a:p>
        </p:txBody>
      </p:sp>
      <p:sp>
        <p:nvSpPr>
          <p:cNvPr id="12" name="Freeform 12"/>
          <p:cNvSpPr/>
          <p:nvPr/>
        </p:nvSpPr>
        <p:spPr>
          <a:xfrm rot="274620" flipV="1">
            <a:off x="9192792" y="8225323"/>
            <a:ext cx="3399992" cy="3603074"/>
          </a:xfrm>
          <a:custGeom>
            <a:avLst/>
            <a:gdLst/>
            <a:ahLst/>
            <a:cxnLst/>
            <a:rect l="l" t="t" r="r" b="b"/>
            <a:pathLst>
              <a:path w="3399992" h="3603074">
                <a:moveTo>
                  <a:pt x="0" y="3603075"/>
                </a:moveTo>
                <a:lnTo>
                  <a:pt x="3399992" y="3603075"/>
                </a:lnTo>
                <a:lnTo>
                  <a:pt x="3399992" y="0"/>
                </a:lnTo>
                <a:lnTo>
                  <a:pt x="0" y="0"/>
                </a:lnTo>
                <a:lnTo>
                  <a:pt x="0" y="360307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1568932">
            <a:off x="16073974" y="511583"/>
            <a:ext cx="1480813" cy="2123030"/>
          </a:xfrm>
          <a:custGeom>
            <a:avLst/>
            <a:gdLst/>
            <a:ahLst/>
            <a:cxnLst/>
            <a:rect l="l" t="t" r="r" b="b"/>
            <a:pathLst>
              <a:path w="1480813" h="2123030">
                <a:moveTo>
                  <a:pt x="0" y="0"/>
                </a:moveTo>
                <a:lnTo>
                  <a:pt x="1480813" y="0"/>
                </a:lnTo>
                <a:lnTo>
                  <a:pt x="1480813" y="2123030"/>
                </a:lnTo>
                <a:lnTo>
                  <a:pt x="0" y="21230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748322">
            <a:off x="1564144" y="4273941"/>
            <a:ext cx="4722041" cy="3146060"/>
          </a:xfrm>
          <a:custGeom>
            <a:avLst/>
            <a:gdLst/>
            <a:ahLst/>
            <a:cxnLst/>
            <a:rect l="l" t="t" r="r" b="b"/>
            <a:pathLst>
              <a:path w="4722041" h="3146060">
                <a:moveTo>
                  <a:pt x="0" y="0"/>
                </a:moveTo>
                <a:lnTo>
                  <a:pt x="4722041" y="0"/>
                </a:lnTo>
                <a:lnTo>
                  <a:pt x="4722041" y="3146060"/>
                </a:lnTo>
                <a:lnTo>
                  <a:pt x="0" y="3146060"/>
                </a:lnTo>
                <a:lnTo>
                  <a:pt x="0" y="0"/>
                </a:lnTo>
                <a:close/>
              </a:path>
            </a:pathLst>
          </a:custGeom>
          <a:blipFill>
            <a:blip r:embed="rId8"/>
            <a:stretch>
              <a:fillRect/>
            </a:stretch>
          </a:blipFill>
        </p:spPr>
        <p:txBody>
          <a:bodyPr/>
          <a:lstStyle/>
          <a:p>
            <a:endParaRPr lang="en-US"/>
          </a:p>
        </p:txBody>
      </p:sp>
      <p:sp>
        <p:nvSpPr>
          <p:cNvPr id="15" name="TextBox 15"/>
          <p:cNvSpPr txBox="1"/>
          <p:nvPr/>
        </p:nvSpPr>
        <p:spPr>
          <a:xfrm>
            <a:off x="12927136" y="2766544"/>
            <a:ext cx="3846068" cy="241211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If a task is given to you, get it done. Be receptive to feedback and constructive criticism. Be responsible for any actions you take and its potential consequences. </a:t>
            </a:r>
          </a:p>
        </p:txBody>
      </p:sp>
      <p:sp>
        <p:nvSpPr>
          <p:cNvPr id="16" name="TextBox 16"/>
          <p:cNvSpPr txBox="1"/>
          <p:nvPr/>
        </p:nvSpPr>
        <p:spPr>
          <a:xfrm>
            <a:off x="7799654" y="1978569"/>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GOOD ATTITUDE</a:t>
            </a:r>
          </a:p>
        </p:txBody>
      </p:sp>
      <p:sp>
        <p:nvSpPr>
          <p:cNvPr id="17" name="TextBox 17"/>
          <p:cNvSpPr txBox="1"/>
          <p:nvPr/>
        </p:nvSpPr>
        <p:spPr>
          <a:xfrm>
            <a:off x="7799654" y="5626330"/>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IMPROVEMENT</a:t>
            </a:r>
          </a:p>
        </p:txBody>
      </p:sp>
      <p:sp>
        <p:nvSpPr>
          <p:cNvPr id="18" name="TextBox 18"/>
          <p:cNvSpPr txBox="1"/>
          <p:nvPr/>
        </p:nvSpPr>
        <p:spPr>
          <a:xfrm>
            <a:off x="12927136" y="5626330"/>
            <a:ext cx="4194128" cy="622936"/>
          </a:xfrm>
          <a:prstGeom prst="rect">
            <a:avLst/>
          </a:prstGeom>
        </p:spPr>
        <p:txBody>
          <a:bodyPr lIns="0" tIns="0" rIns="0" bIns="0" rtlCol="0" anchor="t">
            <a:spAutoFit/>
          </a:bodyPr>
          <a:lstStyle/>
          <a:p>
            <a:pPr algn="l">
              <a:lnSpc>
                <a:spcPts val="5039"/>
              </a:lnSpc>
            </a:pPr>
            <a:r>
              <a:rPr lang="en-US" sz="3599">
                <a:solidFill>
                  <a:srgbClr val="000000"/>
                </a:solidFill>
                <a:latin typeface="Krabuler"/>
                <a:ea typeface="Krabuler"/>
                <a:cs typeface="Krabuler"/>
                <a:sym typeface="Krabuler"/>
              </a:rPr>
              <a:t>STRONG ETHICS</a:t>
            </a:r>
          </a:p>
        </p:txBody>
      </p:sp>
      <p:sp>
        <p:nvSpPr>
          <p:cNvPr id="19" name="TextBox 19"/>
          <p:cNvSpPr txBox="1"/>
          <p:nvPr/>
        </p:nvSpPr>
        <p:spPr>
          <a:xfrm>
            <a:off x="7799654" y="2766544"/>
            <a:ext cx="4931470" cy="281216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Positivity is contagious, so stay positive to keep those around you positive. If you’re having a bad day, leave it at the door. Your feelings are valid, but they are not the responsibility of your direct supervisor and/or team, and should not effect your work.</a:t>
            </a:r>
          </a:p>
        </p:txBody>
      </p:sp>
      <p:sp>
        <p:nvSpPr>
          <p:cNvPr id="20" name="TextBox 20"/>
          <p:cNvSpPr txBox="1"/>
          <p:nvPr/>
        </p:nvSpPr>
        <p:spPr>
          <a:xfrm>
            <a:off x="12927136" y="6212935"/>
            <a:ext cx="4077745" cy="2412111"/>
          </a:xfrm>
          <a:prstGeom prst="rect">
            <a:avLst/>
          </a:prstGeom>
        </p:spPr>
        <p:txBody>
          <a:bodyPr lIns="0" tIns="0" rIns="0" bIns="0" rtlCol="0" anchor="t">
            <a:spAutoFit/>
          </a:bodyPr>
          <a:lstStyle/>
          <a:p>
            <a:pPr algn="l">
              <a:lnSpc>
                <a:spcPts val="3191"/>
              </a:lnSpc>
            </a:pPr>
            <a:r>
              <a:rPr lang="en-US" sz="2799">
                <a:solidFill>
                  <a:srgbClr val="000000"/>
                </a:solidFill>
                <a:latin typeface="Handy Casual"/>
                <a:ea typeface="Handy Casual"/>
                <a:cs typeface="Handy Casual"/>
                <a:sym typeface="Handy Casual"/>
              </a:rPr>
              <a:t>Follow code of conduct in your organization. Never perform any questionable acts within the organization and be the kind of person people can trust to do the right thing, no questions asked. </a:t>
            </a:r>
          </a:p>
        </p:txBody>
      </p:sp>
      <p:sp>
        <p:nvSpPr>
          <p:cNvPr id="21" name="TextBox 21"/>
          <p:cNvSpPr txBox="1"/>
          <p:nvPr/>
        </p:nvSpPr>
        <p:spPr>
          <a:xfrm rot="-724560">
            <a:off x="849146" y="2306799"/>
            <a:ext cx="5028771" cy="979172"/>
          </a:xfrm>
          <a:prstGeom prst="rect">
            <a:avLst/>
          </a:prstGeom>
        </p:spPr>
        <p:txBody>
          <a:bodyPr lIns="0" tIns="0" rIns="0" bIns="0" rtlCol="0" anchor="t">
            <a:spAutoFit/>
          </a:bodyPr>
          <a:lstStyle/>
          <a:p>
            <a:pPr algn="ctr">
              <a:lnSpc>
                <a:spcPts val="7979"/>
              </a:lnSpc>
              <a:spcBef>
                <a:spcPct val="0"/>
              </a:spcBef>
            </a:pPr>
            <a:r>
              <a:rPr lang="en-US" sz="5699">
                <a:solidFill>
                  <a:srgbClr val="000000"/>
                </a:solidFill>
                <a:latin typeface="Krabuler"/>
                <a:ea typeface="Krabuler"/>
                <a:cs typeface="Krabuler"/>
                <a:sym typeface="Krabuler"/>
              </a:rPr>
              <a:t>PROFESSIONALISM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TextBox 2"/>
          <p:cNvSpPr txBox="1"/>
          <p:nvPr/>
        </p:nvSpPr>
        <p:spPr>
          <a:xfrm>
            <a:off x="5011222" y="1091630"/>
            <a:ext cx="8489193" cy="1285867"/>
          </a:xfrm>
          <a:prstGeom prst="rect">
            <a:avLst/>
          </a:prstGeom>
        </p:spPr>
        <p:txBody>
          <a:bodyPr lIns="0" tIns="0" rIns="0" bIns="0" rtlCol="0" anchor="t">
            <a:spAutoFit/>
          </a:bodyPr>
          <a:lstStyle/>
          <a:p>
            <a:pPr algn="ctr">
              <a:lnSpc>
                <a:spcPts val="10500"/>
              </a:lnSpc>
              <a:spcBef>
                <a:spcPct val="0"/>
              </a:spcBef>
            </a:pPr>
            <a:r>
              <a:rPr lang="en-US" sz="7500">
                <a:solidFill>
                  <a:srgbClr val="000000"/>
                </a:solidFill>
                <a:latin typeface="Krabuler"/>
                <a:ea typeface="Krabuler"/>
                <a:cs typeface="Krabuler"/>
                <a:sym typeface="Krabuler"/>
              </a:rPr>
              <a:t>TYPES OF CONFLICT</a:t>
            </a:r>
          </a:p>
        </p:txBody>
      </p:sp>
      <p:sp>
        <p:nvSpPr>
          <p:cNvPr id="3" name="Freeform 3"/>
          <p:cNvSpPr/>
          <p:nvPr/>
        </p:nvSpPr>
        <p:spPr>
          <a:xfrm flipH="1">
            <a:off x="0" y="0"/>
            <a:ext cx="10083238" cy="1393320"/>
          </a:xfrm>
          <a:custGeom>
            <a:avLst/>
            <a:gdLst/>
            <a:ahLst/>
            <a:cxnLst/>
            <a:rect l="l" t="t" r="r" b="b"/>
            <a:pathLst>
              <a:path w="10083238" h="1393320">
                <a:moveTo>
                  <a:pt x="10083238" y="0"/>
                </a:moveTo>
                <a:lnTo>
                  <a:pt x="0" y="0"/>
                </a:lnTo>
                <a:lnTo>
                  <a:pt x="0" y="1393320"/>
                </a:lnTo>
                <a:lnTo>
                  <a:pt x="10083238" y="1393320"/>
                </a:lnTo>
                <a:lnTo>
                  <a:pt x="1008323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11416355" y="9711828"/>
            <a:ext cx="8354790" cy="1871204"/>
          </a:xfrm>
          <a:custGeom>
            <a:avLst/>
            <a:gdLst/>
            <a:ahLst/>
            <a:cxnLst/>
            <a:rect l="l" t="t" r="r" b="b"/>
            <a:pathLst>
              <a:path w="8354790" h="1871204">
                <a:moveTo>
                  <a:pt x="0" y="0"/>
                </a:moveTo>
                <a:lnTo>
                  <a:pt x="8354790" y="0"/>
                </a:lnTo>
                <a:lnTo>
                  <a:pt x="8354790" y="1871204"/>
                </a:lnTo>
                <a:lnTo>
                  <a:pt x="0" y="1871204"/>
                </a:lnTo>
                <a:lnTo>
                  <a:pt x="0" y="0"/>
                </a:lnTo>
                <a:close/>
              </a:path>
            </a:pathLst>
          </a:custGeom>
          <a:blipFill>
            <a:blip r:embed="rId2">
              <a:extLst>
                <a:ext uri="{96DAC541-7B7A-43D3-8B79-37D633B846F1}">
                  <asvg:svgBlip xmlns:asvg="http://schemas.microsoft.com/office/drawing/2016/SVG/main" r:embed="rId3"/>
                </a:ext>
              </a:extLst>
            </a:blip>
            <a:stretch>
              <a:fillRect l="-62081"/>
            </a:stretch>
          </a:blipFill>
        </p:spPr>
        <p:txBody>
          <a:bodyPr/>
          <a:lstStyle/>
          <a:p>
            <a:endParaRPr lang="en-US"/>
          </a:p>
        </p:txBody>
      </p:sp>
      <p:sp>
        <p:nvSpPr>
          <p:cNvPr id="5" name="Freeform 5"/>
          <p:cNvSpPr/>
          <p:nvPr/>
        </p:nvSpPr>
        <p:spPr>
          <a:xfrm rot="-1568932">
            <a:off x="307052" y="7430443"/>
            <a:ext cx="1443297" cy="2069242"/>
          </a:xfrm>
          <a:custGeom>
            <a:avLst/>
            <a:gdLst/>
            <a:ahLst/>
            <a:cxnLst/>
            <a:rect l="l" t="t" r="r" b="b"/>
            <a:pathLst>
              <a:path w="1443297" h="2069242">
                <a:moveTo>
                  <a:pt x="0" y="0"/>
                </a:moveTo>
                <a:lnTo>
                  <a:pt x="1443296" y="0"/>
                </a:lnTo>
                <a:lnTo>
                  <a:pt x="1443296" y="2069242"/>
                </a:lnTo>
                <a:lnTo>
                  <a:pt x="0" y="2069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400000">
            <a:off x="14802961" y="274010"/>
            <a:ext cx="3539744" cy="3430333"/>
          </a:xfrm>
          <a:custGeom>
            <a:avLst/>
            <a:gdLst/>
            <a:ahLst/>
            <a:cxnLst/>
            <a:rect l="l" t="t" r="r" b="b"/>
            <a:pathLst>
              <a:path w="3539744" h="3430333">
                <a:moveTo>
                  <a:pt x="0" y="0"/>
                </a:moveTo>
                <a:lnTo>
                  <a:pt x="3539744" y="0"/>
                </a:lnTo>
                <a:lnTo>
                  <a:pt x="3539744" y="3430333"/>
                </a:lnTo>
                <a:lnTo>
                  <a:pt x="0" y="34303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40727">
            <a:off x="1326508" y="5513116"/>
            <a:ext cx="1162426" cy="1666560"/>
          </a:xfrm>
          <a:custGeom>
            <a:avLst/>
            <a:gdLst/>
            <a:ahLst/>
            <a:cxnLst/>
            <a:rect l="l" t="t" r="r" b="b"/>
            <a:pathLst>
              <a:path w="1162426" h="1666560">
                <a:moveTo>
                  <a:pt x="0" y="0"/>
                </a:moveTo>
                <a:lnTo>
                  <a:pt x="1162426" y="0"/>
                </a:lnTo>
                <a:lnTo>
                  <a:pt x="1162426" y="1666561"/>
                </a:lnTo>
                <a:lnTo>
                  <a:pt x="0" y="16665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152505">
            <a:off x="3421793" y="2479666"/>
            <a:ext cx="3191409" cy="6315890"/>
          </a:xfrm>
          <a:custGeom>
            <a:avLst/>
            <a:gdLst/>
            <a:ahLst/>
            <a:cxnLst/>
            <a:rect l="l" t="t" r="r" b="b"/>
            <a:pathLst>
              <a:path w="3191409" h="6315890">
                <a:moveTo>
                  <a:pt x="0" y="0"/>
                </a:moveTo>
                <a:lnTo>
                  <a:pt x="3191409" y="0"/>
                </a:lnTo>
                <a:lnTo>
                  <a:pt x="3191409" y="6315890"/>
                </a:lnTo>
                <a:lnTo>
                  <a:pt x="0" y="6315890"/>
                </a:lnTo>
                <a:lnTo>
                  <a:pt x="0" y="0"/>
                </a:lnTo>
                <a:close/>
              </a:path>
            </a:pathLst>
          </a:custGeom>
          <a:blipFill>
            <a:blip r:embed="rId8">
              <a:extLst>
                <a:ext uri="{96DAC541-7B7A-43D3-8B79-37D633B846F1}">
                  <asvg:svgBlip xmlns:asvg="http://schemas.microsoft.com/office/drawing/2016/SVG/main" r:embed="rId9"/>
                </a:ext>
              </a:extLst>
            </a:blip>
            <a:stretch>
              <a:fillRect b="-10722"/>
            </a:stretch>
          </a:blipFill>
        </p:spPr>
        <p:txBody>
          <a:bodyPr/>
          <a:lstStyle/>
          <a:p>
            <a:endParaRPr lang="en-US"/>
          </a:p>
        </p:txBody>
      </p:sp>
      <p:sp>
        <p:nvSpPr>
          <p:cNvPr id="9" name="Freeform 9"/>
          <p:cNvSpPr/>
          <p:nvPr/>
        </p:nvSpPr>
        <p:spPr>
          <a:xfrm rot="152505">
            <a:off x="7853465" y="2479666"/>
            <a:ext cx="3191409" cy="6315890"/>
          </a:xfrm>
          <a:custGeom>
            <a:avLst/>
            <a:gdLst/>
            <a:ahLst/>
            <a:cxnLst/>
            <a:rect l="l" t="t" r="r" b="b"/>
            <a:pathLst>
              <a:path w="3191409" h="6315890">
                <a:moveTo>
                  <a:pt x="0" y="0"/>
                </a:moveTo>
                <a:lnTo>
                  <a:pt x="3191409" y="0"/>
                </a:lnTo>
                <a:lnTo>
                  <a:pt x="3191409" y="6315890"/>
                </a:lnTo>
                <a:lnTo>
                  <a:pt x="0" y="6315890"/>
                </a:lnTo>
                <a:lnTo>
                  <a:pt x="0" y="0"/>
                </a:lnTo>
                <a:close/>
              </a:path>
            </a:pathLst>
          </a:custGeom>
          <a:blipFill>
            <a:blip r:embed="rId8">
              <a:extLst>
                <a:ext uri="{96DAC541-7B7A-43D3-8B79-37D633B846F1}">
                  <asvg:svgBlip xmlns:asvg="http://schemas.microsoft.com/office/drawing/2016/SVG/main" r:embed="rId9"/>
                </a:ext>
              </a:extLst>
            </a:blip>
            <a:stretch>
              <a:fillRect b="-10722"/>
            </a:stretch>
          </a:blipFill>
        </p:spPr>
        <p:txBody>
          <a:bodyPr/>
          <a:lstStyle/>
          <a:p>
            <a:endParaRPr lang="en-US"/>
          </a:p>
        </p:txBody>
      </p:sp>
      <p:sp>
        <p:nvSpPr>
          <p:cNvPr id="10" name="Freeform 10"/>
          <p:cNvSpPr/>
          <p:nvPr/>
        </p:nvSpPr>
        <p:spPr>
          <a:xfrm rot="152505">
            <a:off x="12282437" y="2479666"/>
            <a:ext cx="3191409" cy="6315890"/>
          </a:xfrm>
          <a:custGeom>
            <a:avLst/>
            <a:gdLst/>
            <a:ahLst/>
            <a:cxnLst/>
            <a:rect l="l" t="t" r="r" b="b"/>
            <a:pathLst>
              <a:path w="3191409" h="6315890">
                <a:moveTo>
                  <a:pt x="0" y="0"/>
                </a:moveTo>
                <a:lnTo>
                  <a:pt x="3191408" y="0"/>
                </a:lnTo>
                <a:lnTo>
                  <a:pt x="3191408" y="6315890"/>
                </a:lnTo>
                <a:lnTo>
                  <a:pt x="0" y="6315890"/>
                </a:lnTo>
                <a:lnTo>
                  <a:pt x="0" y="0"/>
                </a:lnTo>
                <a:close/>
              </a:path>
            </a:pathLst>
          </a:custGeom>
          <a:blipFill>
            <a:blip r:embed="rId8">
              <a:extLst>
                <a:ext uri="{96DAC541-7B7A-43D3-8B79-37D633B846F1}">
                  <asvg:svgBlip xmlns:asvg="http://schemas.microsoft.com/office/drawing/2016/SVG/main" r:embed="rId9"/>
                </a:ext>
              </a:extLst>
            </a:blip>
            <a:stretch>
              <a:fillRect b="-10722"/>
            </a:stretch>
          </a:blipFill>
        </p:spPr>
        <p:txBody>
          <a:bodyPr/>
          <a:lstStyle/>
          <a:p>
            <a:endParaRPr lang="en-US"/>
          </a:p>
        </p:txBody>
      </p:sp>
      <p:sp>
        <p:nvSpPr>
          <p:cNvPr id="11" name="Freeform 11"/>
          <p:cNvSpPr/>
          <p:nvPr/>
        </p:nvSpPr>
        <p:spPr>
          <a:xfrm>
            <a:off x="12602576" y="5474493"/>
            <a:ext cx="2462462" cy="1640615"/>
          </a:xfrm>
          <a:custGeom>
            <a:avLst/>
            <a:gdLst/>
            <a:ahLst/>
            <a:cxnLst/>
            <a:rect l="l" t="t" r="r" b="b"/>
            <a:pathLst>
              <a:path w="2462462" h="1640615">
                <a:moveTo>
                  <a:pt x="0" y="0"/>
                </a:moveTo>
                <a:lnTo>
                  <a:pt x="2462462" y="0"/>
                </a:lnTo>
                <a:lnTo>
                  <a:pt x="2462462" y="1640615"/>
                </a:lnTo>
                <a:lnTo>
                  <a:pt x="0" y="1640615"/>
                </a:lnTo>
                <a:lnTo>
                  <a:pt x="0" y="0"/>
                </a:lnTo>
                <a:close/>
              </a:path>
            </a:pathLst>
          </a:custGeom>
          <a:blipFill>
            <a:blip r:embed="rId10"/>
            <a:stretch>
              <a:fillRect/>
            </a:stretch>
          </a:blipFill>
        </p:spPr>
        <p:txBody>
          <a:bodyPr/>
          <a:lstStyle/>
          <a:p>
            <a:endParaRPr lang="en-US"/>
          </a:p>
        </p:txBody>
      </p:sp>
      <p:sp>
        <p:nvSpPr>
          <p:cNvPr id="12" name="Freeform 12"/>
          <p:cNvSpPr/>
          <p:nvPr/>
        </p:nvSpPr>
        <p:spPr>
          <a:xfrm>
            <a:off x="8175344" y="5442347"/>
            <a:ext cx="2486714" cy="1743808"/>
          </a:xfrm>
          <a:custGeom>
            <a:avLst/>
            <a:gdLst/>
            <a:ahLst/>
            <a:cxnLst/>
            <a:rect l="l" t="t" r="r" b="b"/>
            <a:pathLst>
              <a:path w="2486714" h="1743808">
                <a:moveTo>
                  <a:pt x="0" y="0"/>
                </a:moveTo>
                <a:lnTo>
                  <a:pt x="2486713" y="0"/>
                </a:lnTo>
                <a:lnTo>
                  <a:pt x="2486713" y="1743808"/>
                </a:lnTo>
                <a:lnTo>
                  <a:pt x="0" y="1743808"/>
                </a:lnTo>
                <a:lnTo>
                  <a:pt x="0" y="0"/>
                </a:lnTo>
                <a:close/>
              </a:path>
            </a:pathLst>
          </a:custGeom>
          <a:blipFill>
            <a:blip r:embed="rId11"/>
            <a:stretch>
              <a:fillRect/>
            </a:stretch>
          </a:blipFill>
        </p:spPr>
        <p:txBody>
          <a:bodyPr/>
          <a:lstStyle/>
          <a:p>
            <a:endParaRPr lang="en-US"/>
          </a:p>
        </p:txBody>
      </p:sp>
      <p:sp>
        <p:nvSpPr>
          <p:cNvPr id="13" name="Freeform 13"/>
          <p:cNvSpPr/>
          <p:nvPr/>
        </p:nvSpPr>
        <p:spPr>
          <a:xfrm>
            <a:off x="3736019" y="5474493"/>
            <a:ext cx="2516130" cy="1679517"/>
          </a:xfrm>
          <a:custGeom>
            <a:avLst/>
            <a:gdLst/>
            <a:ahLst/>
            <a:cxnLst/>
            <a:rect l="l" t="t" r="r" b="b"/>
            <a:pathLst>
              <a:path w="2516130" h="1679517">
                <a:moveTo>
                  <a:pt x="0" y="0"/>
                </a:moveTo>
                <a:lnTo>
                  <a:pt x="2516130" y="0"/>
                </a:lnTo>
                <a:lnTo>
                  <a:pt x="2516130" y="1679516"/>
                </a:lnTo>
                <a:lnTo>
                  <a:pt x="0" y="1679516"/>
                </a:lnTo>
                <a:lnTo>
                  <a:pt x="0" y="0"/>
                </a:lnTo>
                <a:close/>
              </a:path>
            </a:pathLst>
          </a:custGeom>
          <a:blipFill>
            <a:blip r:embed="rId12"/>
            <a:stretch>
              <a:fillRect/>
            </a:stretch>
          </a:blipFill>
        </p:spPr>
        <p:txBody>
          <a:bodyPr/>
          <a:lstStyle/>
          <a:p>
            <a:endParaRPr lang="en-US"/>
          </a:p>
        </p:txBody>
      </p:sp>
      <p:sp>
        <p:nvSpPr>
          <p:cNvPr id="14" name="TextBox 14"/>
          <p:cNvSpPr txBox="1"/>
          <p:nvPr/>
        </p:nvSpPr>
        <p:spPr>
          <a:xfrm>
            <a:off x="3806705" y="3460470"/>
            <a:ext cx="2374758" cy="1314029"/>
          </a:xfrm>
          <a:prstGeom prst="rect">
            <a:avLst/>
          </a:prstGeom>
        </p:spPr>
        <p:txBody>
          <a:bodyPr lIns="0" tIns="0" rIns="0" bIns="0" rtlCol="0" anchor="t">
            <a:spAutoFit/>
          </a:bodyPr>
          <a:lstStyle/>
          <a:p>
            <a:pPr algn="ctr">
              <a:lnSpc>
                <a:spcPts val="5273"/>
              </a:lnSpc>
              <a:spcBef>
                <a:spcPct val="0"/>
              </a:spcBef>
            </a:pPr>
            <a:r>
              <a:rPr lang="en-US" sz="3766">
                <a:solidFill>
                  <a:srgbClr val="000000"/>
                </a:solidFill>
                <a:latin typeface="Krabuler"/>
                <a:ea typeface="Krabuler"/>
                <a:cs typeface="Krabuler"/>
                <a:sym typeface="Krabuler"/>
              </a:rPr>
              <a:t>MANAGER TO EMPLOYEE</a:t>
            </a:r>
          </a:p>
        </p:txBody>
      </p:sp>
      <p:sp>
        <p:nvSpPr>
          <p:cNvPr id="15" name="TextBox 15"/>
          <p:cNvSpPr txBox="1"/>
          <p:nvPr/>
        </p:nvSpPr>
        <p:spPr>
          <a:xfrm>
            <a:off x="8175344" y="3460470"/>
            <a:ext cx="2547652" cy="1314029"/>
          </a:xfrm>
          <a:prstGeom prst="rect">
            <a:avLst/>
          </a:prstGeom>
        </p:spPr>
        <p:txBody>
          <a:bodyPr lIns="0" tIns="0" rIns="0" bIns="0" rtlCol="0" anchor="t">
            <a:spAutoFit/>
          </a:bodyPr>
          <a:lstStyle/>
          <a:p>
            <a:pPr algn="ctr">
              <a:lnSpc>
                <a:spcPts val="5273"/>
              </a:lnSpc>
              <a:spcBef>
                <a:spcPct val="0"/>
              </a:spcBef>
            </a:pPr>
            <a:r>
              <a:rPr lang="en-US" sz="3766">
                <a:solidFill>
                  <a:srgbClr val="000000"/>
                </a:solidFill>
                <a:latin typeface="Krabuler"/>
                <a:ea typeface="Krabuler"/>
                <a:cs typeface="Krabuler"/>
                <a:sym typeface="Krabuler"/>
              </a:rPr>
              <a:t>EMPLOYEE TO EMPLOYEE</a:t>
            </a:r>
          </a:p>
        </p:txBody>
      </p:sp>
      <p:sp>
        <p:nvSpPr>
          <p:cNvPr id="16" name="TextBox 16"/>
          <p:cNvSpPr txBox="1"/>
          <p:nvPr/>
        </p:nvSpPr>
        <p:spPr>
          <a:xfrm>
            <a:off x="12074773" y="3460470"/>
            <a:ext cx="3518977" cy="1314029"/>
          </a:xfrm>
          <a:prstGeom prst="rect">
            <a:avLst/>
          </a:prstGeom>
        </p:spPr>
        <p:txBody>
          <a:bodyPr lIns="0" tIns="0" rIns="0" bIns="0" rtlCol="0" anchor="t">
            <a:spAutoFit/>
          </a:bodyPr>
          <a:lstStyle/>
          <a:p>
            <a:pPr algn="ctr">
              <a:lnSpc>
                <a:spcPts val="5273"/>
              </a:lnSpc>
              <a:spcBef>
                <a:spcPct val="0"/>
              </a:spcBef>
            </a:pPr>
            <a:r>
              <a:rPr lang="en-US" sz="3766">
                <a:solidFill>
                  <a:srgbClr val="000000"/>
                </a:solidFill>
                <a:latin typeface="Krabuler"/>
                <a:ea typeface="Krabuler"/>
                <a:cs typeface="Krabuler"/>
                <a:sym typeface="Krabuler"/>
              </a:rPr>
              <a:t>EMPLOYEE TO CUSTOMER</a:t>
            </a:r>
          </a:p>
        </p:txBody>
      </p:sp>
      <p:sp>
        <p:nvSpPr>
          <p:cNvPr id="17" name="TextBox 17"/>
          <p:cNvSpPr txBox="1"/>
          <p:nvPr/>
        </p:nvSpPr>
        <p:spPr>
          <a:xfrm>
            <a:off x="2528657" y="9041205"/>
            <a:ext cx="13841026" cy="502158"/>
          </a:xfrm>
          <a:prstGeom prst="rect">
            <a:avLst/>
          </a:prstGeom>
        </p:spPr>
        <p:txBody>
          <a:bodyPr lIns="0" tIns="0" rIns="0" bIns="0" rtlCol="0" anchor="t">
            <a:spAutoFit/>
          </a:bodyPr>
          <a:lstStyle/>
          <a:p>
            <a:pPr algn="ctr">
              <a:lnSpc>
                <a:spcPts val="3875"/>
              </a:lnSpc>
            </a:pPr>
            <a:r>
              <a:rPr lang="en-US" sz="3399">
                <a:solidFill>
                  <a:srgbClr val="000000"/>
                </a:solidFill>
                <a:latin typeface="Handy Casual"/>
                <a:ea typeface="Handy Casual"/>
                <a:cs typeface="Handy Casual"/>
                <a:sym typeface="Handy Casual"/>
              </a:rPr>
              <a:t>Majority of HR cases could have been handled if all parties involved had communicated tactfully.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4889477" y="1778501"/>
            <a:ext cx="8509046" cy="8466500"/>
          </a:xfrm>
          <a:custGeom>
            <a:avLst/>
            <a:gdLst/>
            <a:ahLst/>
            <a:cxnLst/>
            <a:rect l="l" t="t" r="r" b="b"/>
            <a:pathLst>
              <a:path w="8509046" h="8466500">
                <a:moveTo>
                  <a:pt x="0" y="0"/>
                </a:moveTo>
                <a:lnTo>
                  <a:pt x="8509046" y="0"/>
                </a:lnTo>
                <a:lnTo>
                  <a:pt x="8509046" y="8466500"/>
                </a:lnTo>
                <a:lnTo>
                  <a:pt x="0" y="8466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5356" y="3425745"/>
            <a:ext cx="6612992" cy="1548587"/>
          </a:xfrm>
          <a:prstGeom prst="rect">
            <a:avLst/>
          </a:prstGeom>
        </p:spPr>
        <p:txBody>
          <a:bodyPr lIns="0" tIns="0" rIns="0" bIns="0" rtlCol="0" anchor="t">
            <a:spAutoFit/>
          </a:bodyPr>
          <a:lstStyle/>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Provides general supervision to FSM and their staffs in the administration of food services programs in schools. </a:t>
            </a:r>
          </a:p>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Analyze financial data and cafeteria operations, determine inefficiencies and inconsistencies, and implement corrective action.</a:t>
            </a:r>
          </a:p>
        </p:txBody>
      </p:sp>
      <p:sp>
        <p:nvSpPr>
          <p:cNvPr id="4" name="TextBox 4"/>
          <p:cNvSpPr txBox="1"/>
          <p:nvPr/>
        </p:nvSpPr>
        <p:spPr>
          <a:xfrm>
            <a:off x="11536788" y="3425745"/>
            <a:ext cx="6312690" cy="938987"/>
          </a:xfrm>
          <a:prstGeom prst="rect">
            <a:avLst/>
          </a:prstGeom>
        </p:spPr>
        <p:txBody>
          <a:bodyPr lIns="0" tIns="0" rIns="0" bIns="0" rtlCol="0" anchor="t">
            <a:spAutoFit/>
          </a:bodyPr>
          <a:lstStyle/>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Plans, directs, reviews, and supervises all food services operational, training, and human resources activities. </a:t>
            </a:r>
          </a:p>
        </p:txBody>
      </p:sp>
      <p:sp>
        <p:nvSpPr>
          <p:cNvPr id="5" name="TextBox 5"/>
          <p:cNvSpPr txBox="1"/>
          <p:nvPr/>
        </p:nvSpPr>
        <p:spPr>
          <a:xfrm>
            <a:off x="12057632" y="5399382"/>
            <a:ext cx="6093456" cy="1243787"/>
          </a:xfrm>
          <a:prstGeom prst="rect">
            <a:avLst/>
          </a:prstGeom>
        </p:spPr>
        <p:txBody>
          <a:bodyPr lIns="0" tIns="0" rIns="0" bIns="0" rtlCol="0" anchor="t">
            <a:spAutoFit/>
          </a:bodyPr>
          <a:lstStyle/>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Responsible for the supervision of a cafeteria operation for a variety of feeding programs.</a:t>
            </a:r>
          </a:p>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Supervise, train, and evaluate the work performance of food service employees.</a:t>
            </a:r>
          </a:p>
        </p:txBody>
      </p:sp>
      <p:sp>
        <p:nvSpPr>
          <p:cNvPr id="6" name="TextBox 6"/>
          <p:cNvSpPr txBox="1"/>
          <p:nvPr/>
        </p:nvSpPr>
        <p:spPr>
          <a:xfrm>
            <a:off x="135356" y="6918322"/>
            <a:ext cx="4934736" cy="1548587"/>
          </a:xfrm>
          <a:prstGeom prst="rect">
            <a:avLst/>
          </a:prstGeom>
        </p:spPr>
        <p:txBody>
          <a:bodyPr lIns="0" tIns="0" rIns="0" bIns="0" rtlCol="0" anchor="t">
            <a:spAutoFit/>
          </a:bodyPr>
          <a:lstStyle/>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Assists a FSM by participating in the operation of a cafeteria by planning menus, preparing and serving meals, and giving work direction and training to cafeteria personnel. </a:t>
            </a:r>
          </a:p>
        </p:txBody>
      </p:sp>
      <p:sp>
        <p:nvSpPr>
          <p:cNvPr id="7" name="TextBox 7"/>
          <p:cNvSpPr txBox="1"/>
          <p:nvPr/>
        </p:nvSpPr>
        <p:spPr>
          <a:xfrm>
            <a:off x="13178053" y="7073063"/>
            <a:ext cx="4973036" cy="2158187"/>
          </a:xfrm>
          <a:prstGeom prst="rect">
            <a:avLst/>
          </a:prstGeom>
        </p:spPr>
        <p:txBody>
          <a:bodyPr lIns="0" tIns="0" rIns="0" bIns="0" rtlCol="0" anchor="t">
            <a:spAutoFit/>
          </a:bodyPr>
          <a:lstStyle/>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Prepares, produces, heats, cooks, and serves a variety of foods and assists in other related tasks in a designated food service production and/or service area.</a:t>
            </a:r>
          </a:p>
          <a:p>
            <a:pPr marL="494548" lvl="1" indent="-247274" algn="l">
              <a:lnSpc>
                <a:spcPts val="2405"/>
              </a:lnSpc>
              <a:buFont typeface="Arial"/>
              <a:buChar char="•"/>
            </a:pPr>
            <a:r>
              <a:rPr lang="en-US" sz="2290" spc="96">
                <a:solidFill>
                  <a:srgbClr val="000000"/>
                </a:solidFill>
                <a:latin typeface="Handy Casual"/>
                <a:ea typeface="Handy Casual"/>
                <a:cs typeface="Handy Casual"/>
                <a:sym typeface="Handy Casual"/>
              </a:rPr>
              <a:t>Supervision received from a FSM or other supervisor. Work may also be received from a Senior Food Service Worker. </a:t>
            </a:r>
          </a:p>
        </p:txBody>
      </p:sp>
      <p:sp>
        <p:nvSpPr>
          <p:cNvPr id="8" name="TextBox 8"/>
          <p:cNvSpPr txBox="1"/>
          <p:nvPr/>
        </p:nvSpPr>
        <p:spPr>
          <a:xfrm>
            <a:off x="0" y="297045"/>
            <a:ext cx="9840525" cy="1285875"/>
          </a:xfrm>
          <a:prstGeom prst="rect">
            <a:avLst/>
          </a:prstGeom>
        </p:spPr>
        <p:txBody>
          <a:bodyPr lIns="0" tIns="0" rIns="0" bIns="0" rtlCol="0" anchor="t">
            <a:spAutoFit/>
          </a:bodyPr>
          <a:lstStyle/>
          <a:p>
            <a:pPr algn="ctr">
              <a:lnSpc>
                <a:spcPts val="10500"/>
              </a:lnSpc>
              <a:spcBef>
                <a:spcPct val="0"/>
              </a:spcBef>
            </a:pPr>
            <a:r>
              <a:rPr lang="en-US" sz="7500">
                <a:solidFill>
                  <a:srgbClr val="000000"/>
                </a:solidFill>
                <a:latin typeface="Krabuler"/>
                <a:ea typeface="Krabuler"/>
                <a:cs typeface="Krabuler"/>
                <a:sym typeface="Krabuler"/>
              </a:rPr>
              <a:t>FOOD SERVICE CHAIN*</a:t>
            </a:r>
          </a:p>
        </p:txBody>
      </p:sp>
      <p:sp>
        <p:nvSpPr>
          <p:cNvPr id="9" name="Freeform 9"/>
          <p:cNvSpPr/>
          <p:nvPr/>
        </p:nvSpPr>
        <p:spPr>
          <a:xfrm rot="7394690">
            <a:off x="9571287" y="440756"/>
            <a:ext cx="1040931" cy="948193"/>
          </a:xfrm>
          <a:custGeom>
            <a:avLst/>
            <a:gdLst/>
            <a:ahLst/>
            <a:cxnLst/>
            <a:rect l="l" t="t" r="r" b="b"/>
            <a:pathLst>
              <a:path w="1040931" h="948193">
                <a:moveTo>
                  <a:pt x="0" y="0"/>
                </a:moveTo>
                <a:lnTo>
                  <a:pt x="1040931" y="0"/>
                </a:lnTo>
                <a:lnTo>
                  <a:pt x="1040931" y="948193"/>
                </a:lnTo>
                <a:lnTo>
                  <a:pt x="0" y="9481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560760">
            <a:off x="14566157" y="555212"/>
            <a:ext cx="1471491" cy="2109664"/>
          </a:xfrm>
          <a:custGeom>
            <a:avLst/>
            <a:gdLst/>
            <a:ahLst/>
            <a:cxnLst/>
            <a:rect l="l" t="t" r="r" b="b"/>
            <a:pathLst>
              <a:path w="1471491" h="2109664">
                <a:moveTo>
                  <a:pt x="0" y="0"/>
                </a:moveTo>
                <a:lnTo>
                  <a:pt x="1471490" y="0"/>
                </a:lnTo>
                <a:lnTo>
                  <a:pt x="1471490" y="2109664"/>
                </a:lnTo>
                <a:lnTo>
                  <a:pt x="0" y="2109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7441355">
            <a:off x="2786793" y="5034388"/>
            <a:ext cx="919289" cy="1317977"/>
          </a:xfrm>
          <a:custGeom>
            <a:avLst/>
            <a:gdLst/>
            <a:ahLst/>
            <a:cxnLst/>
            <a:rect l="l" t="t" r="r" b="b"/>
            <a:pathLst>
              <a:path w="919289" h="1317977">
                <a:moveTo>
                  <a:pt x="0" y="0"/>
                </a:moveTo>
                <a:lnTo>
                  <a:pt x="919289" y="0"/>
                </a:lnTo>
                <a:lnTo>
                  <a:pt x="919289" y="1317977"/>
                </a:lnTo>
                <a:lnTo>
                  <a:pt x="0" y="13179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7340399" y="9393264"/>
            <a:ext cx="3607201" cy="422672"/>
          </a:xfrm>
          <a:prstGeom prst="rect">
            <a:avLst/>
          </a:prstGeom>
        </p:spPr>
        <p:txBody>
          <a:bodyPr lIns="0" tIns="0" rIns="0" bIns="0" rtlCol="0" anchor="t">
            <a:spAutoFit/>
          </a:bodyPr>
          <a:lstStyle/>
          <a:p>
            <a:pPr algn="ctr">
              <a:lnSpc>
                <a:spcPts val="3248"/>
              </a:lnSpc>
              <a:spcBef>
                <a:spcPct val="0"/>
              </a:spcBef>
            </a:pPr>
            <a:r>
              <a:rPr lang="en-US" sz="3093" spc="129">
                <a:solidFill>
                  <a:srgbClr val="000000"/>
                </a:solidFill>
                <a:latin typeface="Krabuler"/>
                <a:ea typeface="Krabuler"/>
                <a:cs typeface="Krabuler"/>
                <a:sym typeface="Krabuler"/>
              </a:rPr>
              <a:t>Food Service Worker</a:t>
            </a:r>
          </a:p>
        </p:txBody>
      </p:sp>
      <p:sp>
        <p:nvSpPr>
          <p:cNvPr id="13" name="TextBox 13"/>
          <p:cNvSpPr txBox="1"/>
          <p:nvPr/>
        </p:nvSpPr>
        <p:spPr>
          <a:xfrm>
            <a:off x="6581356" y="7490805"/>
            <a:ext cx="5125288" cy="422672"/>
          </a:xfrm>
          <a:prstGeom prst="rect">
            <a:avLst/>
          </a:prstGeom>
        </p:spPr>
        <p:txBody>
          <a:bodyPr lIns="0" tIns="0" rIns="0" bIns="0" rtlCol="0" anchor="t">
            <a:spAutoFit/>
          </a:bodyPr>
          <a:lstStyle/>
          <a:p>
            <a:pPr algn="ctr">
              <a:lnSpc>
                <a:spcPts val="3248"/>
              </a:lnSpc>
              <a:spcBef>
                <a:spcPct val="0"/>
              </a:spcBef>
            </a:pPr>
            <a:r>
              <a:rPr lang="en-US" sz="3093" spc="129">
                <a:solidFill>
                  <a:srgbClr val="000000"/>
                </a:solidFill>
                <a:latin typeface="Krabuler"/>
                <a:ea typeface="Krabuler"/>
                <a:cs typeface="Krabuler"/>
                <a:sym typeface="Krabuler"/>
              </a:rPr>
              <a:t>Senior Food Service Worker</a:t>
            </a:r>
          </a:p>
        </p:txBody>
      </p:sp>
      <p:sp>
        <p:nvSpPr>
          <p:cNvPr id="14" name="TextBox 14"/>
          <p:cNvSpPr txBox="1"/>
          <p:nvPr/>
        </p:nvSpPr>
        <p:spPr>
          <a:xfrm>
            <a:off x="7340399" y="5618547"/>
            <a:ext cx="3607201" cy="824508"/>
          </a:xfrm>
          <a:prstGeom prst="rect">
            <a:avLst/>
          </a:prstGeom>
        </p:spPr>
        <p:txBody>
          <a:bodyPr lIns="0" tIns="0" rIns="0" bIns="0" rtlCol="0" anchor="t">
            <a:spAutoFit/>
          </a:bodyPr>
          <a:lstStyle/>
          <a:p>
            <a:pPr algn="ctr">
              <a:lnSpc>
                <a:spcPts val="3248"/>
              </a:lnSpc>
              <a:spcBef>
                <a:spcPct val="0"/>
              </a:spcBef>
            </a:pPr>
            <a:r>
              <a:rPr lang="en-US" sz="3093" spc="129">
                <a:solidFill>
                  <a:srgbClr val="000000"/>
                </a:solidFill>
                <a:latin typeface="Krabuler"/>
                <a:ea typeface="Krabuler"/>
                <a:cs typeface="Krabuler"/>
                <a:sym typeface="Krabuler"/>
              </a:rPr>
              <a:t>Food Service Manager</a:t>
            </a:r>
          </a:p>
        </p:txBody>
      </p:sp>
      <p:sp>
        <p:nvSpPr>
          <p:cNvPr id="15" name="TextBox 15"/>
          <p:cNvSpPr txBox="1"/>
          <p:nvPr/>
        </p:nvSpPr>
        <p:spPr>
          <a:xfrm>
            <a:off x="7881823" y="3751046"/>
            <a:ext cx="2524353" cy="824508"/>
          </a:xfrm>
          <a:prstGeom prst="rect">
            <a:avLst/>
          </a:prstGeom>
        </p:spPr>
        <p:txBody>
          <a:bodyPr lIns="0" tIns="0" rIns="0" bIns="0" rtlCol="0" anchor="t">
            <a:spAutoFit/>
          </a:bodyPr>
          <a:lstStyle/>
          <a:p>
            <a:pPr algn="ctr">
              <a:lnSpc>
                <a:spcPts val="3248"/>
              </a:lnSpc>
              <a:spcBef>
                <a:spcPct val="0"/>
              </a:spcBef>
            </a:pPr>
            <a:r>
              <a:rPr lang="en-US" sz="3093" spc="129">
                <a:solidFill>
                  <a:srgbClr val="000000"/>
                </a:solidFill>
                <a:latin typeface="Krabuler"/>
                <a:ea typeface="Krabuler"/>
                <a:cs typeface="Krabuler"/>
                <a:sym typeface="Krabuler"/>
              </a:rPr>
              <a:t>Area Supervisor</a:t>
            </a:r>
          </a:p>
        </p:txBody>
      </p:sp>
      <p:sp>
        <p:nvSpPr>
          <p:cNvPr id="16" name="TextBox 16"/>
          <p:cNvSpPr txBox="1"/>
          <p:nvPr/>
        </p:nvSpPr>
        <p:spPr>
          <a:xfrm>
            <a:off x="8084857" y="2229070"/>
            <a:ext cx="2118286" cy="655201"/>
          </a:xfrm>
          <a:prstGeom prst="rect">
            <a:avLst/>
          </a:prstGeom>
        </p:spPr>
        <p:txBody>
          <a:bodyPr lIns="0" tIns="0" rIns="0" bIns="0" rtlCol="0" anchor="t">
            <a:spAutoFit/>
          </a:bodyPr>
          <a:lstStyle/>
          <a:p>
            <a:pPr algn="ctr">
              <a:lnSpc>
                <a:spcPts val="2513"/>
              </a:lnSpc>
              <a:spcBef>
                <a:spcPct val="0"/>
              </a:spcBef>
            </a:pPr>
            <a:r>
              <a:rPr lang="en-US" sz="2393" spc="100">
                <a:solidFill>
                  <a:srgbClr val="000000"/>
                </a:solidFill>
                <a:latin typeface="Krabuler"/>
                <a:ea typeface="Krabuler"/>
                <a:cs typeface="Krabuler"/>
                <a:sym typeface="Krabuler"/>
              </a:rPr>
              <a:t>Regional Manager</a:t>
            </a:r>
          </a:p>
        </p:txBody>
      </p:sp>
      <p:sp>
        <p:nvSpPr>
          <p:cNvPr id="17" name="Freeform 17"/>
          <p:cNvSpPr/>
          <p:nvPr/>
        </p:nvSpPr>
        <p:spPr>
          <a:xfrm rot="9101367" flipV="1">
            <a:off x="10405636" y="5533355"/>
            <a:ext cx="1755159" cy="440385"/>
          </a:xfrm>
          <a:custGeom>
            <a:avLst/>
            <a:gdLst/>
            <a:ahLst/>
            <a:cxnLst/>
            <a:rect l="l" t="t" r="r" b="b"/>
            <a:pathLst>
              <a:path w="1755159" h="440385">
                <a:moveTo>
                  <a:pt x="0" y="440386"/>
                </a:moveTo>
                <a:lnTo>
                  <a:pt x="1755159" y="440386"/>
                </a:lnTo>
                <a:lnTo>
                  <a:pt x="1755159" y="0"/>
                </a:lnTo>
                <a:lnTo>
                  <a:pt x="0" y="0"/>
                </a:lnTo>
                <a:lnTo>
                  <a:pt x="0" y="440386"/>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rot="-9443972" flipH="1" flipV="1">
            <a:off x="6525974" y="3272039"/>
            <a:ext cx="2012363" cy="504920"/>
          </a:xfrm>
          <a:custGeom>
            <a:avLst/>
            <a:gdLst/>
            <a:ahLst/>
            <a:cxnLst/>
            <a:rect l="l" t="t" r="r" b="b"/>
            <a:pathLst>
              <a:path w="2012363" h="504920">
                <a:moveTo>
                  <a:pt x="2012363" y="504920"/>
                </a:moveTo>
                <a:lnTo>
                  <a:pt x="0" y="504920"/>
                </a:lnTo>
                <a:lnTo>
                  <a:pt x="0" y="0"/>
                </a:lnTo>
                <a:lnTo>
                  <a:pt x="2012363" y="0"/>
                </a:lnTo>
                <a:lnTo>
                  <a:pt x="2012363" y="50492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rot="5923731" flipH="1">
            <a:off x="5431106" y="6503513"/>
            <a:ext cx="1681756" cy="1629774"/>
          </a:xfrm>
          <a:custGeom>
            <a:avLst/>
            <a:gdLst/>
            <a:ahLst/>
            <a:cxnLst/>
            <a:rect l="l" t="t" r="r" b="b"/>
            <a:pathLst>
              <a:path w="1681756" h="1629774">
                <a:moveTo>
                  <a:pt x="1681756" y="0"/>
                </a:moveTo>
                <a:lnTo>
                  <a:pt x="0" y="0"/>
                </a:lnTo>
                <a:lnTo>
                  <a:pt x="0" y="1629775"/>
                </a:lnTo>
                <a:lnTo>
                  <a:pt x="1681756" y="1629775"/>
                </a:lnTo>
                <a:lnTo>
                  <a:pt x="1681756"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rot="-2848015" flipH="1" flipV="1">
            <a:off x="11960065" y="8610028"/>
            <a:ext cx="1976535" cy="2094594"/>
          </a:xfrm>
          <a:custGeom>
            <a:avLst/>
            <a:gdLst/>
            <a:ahLst/>
            <a:cxnLst/>
            <a:rect l="l" t="t" r="r" b="b"/>
            <a:pathLst>
              <a:path w="1976535" h="2094594">
                <a:moveTo>
                  <a:pt x="1976535" y="2094594"/>
                </a:moveTo>
                <a:lnTo>
                  <a:pt x="0" y="2094594"/>
                </a:lnTo>
                <a:lnTo>
                  <a:pt x="0" y="0"/>
                </a:lnTo>
                <a:lnTo>
                  <a:pt x="1976535" y="0"/>
                </a:lnTo>
                <a:lnTo>
                  <a:pt x="1976535" y="2094594"/>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1" name="Freeform 21"/>
          <p:cNvSpPr/>
          <p:nvPr/>
        </p:nvSpPr>
        <p:spPr>
          <a:xfrm rot="5923731" flipH="1" flipV="1">
            <a:off x="9932707" y="2004547"/>
            <a:ext cx="1681756" cy="1629774"/>
          </a:xfrm>
          <a:custGeom>
            <a:avLst/>
            <a:gdLst/>
            <a:ahLst/>
            <a:cxnLst/>
            <a:rect l="l" t="t" r="r" b="b"/>
            <a:pathLst>
              <a:path w="1681756" h="1629774">
                <a:moveTo>
                  <a:pt x="1681756" y="1629774"/>
                </a:moveTo>
                <a:lnTo>
                  <a:pt x="0" y="1629774"/>
                </a:lnTo>
                <a:lnTo>
                  <a:pt x="0" y="0"/>
                </a:lnTo>
                <a:lnTo>
                  <a:pt x="1681756" y="0"/>
                </a:lnTo>
                <a:lnTo>
                  <a:pt x="1681756" y="1629774"/>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TextBox 22"/>
          <p:cNvSpPr txBox="1"/>
          <p:nvPr/>
        </p:nvSpPr>
        <p:spPr>
          <a:xfrm>
            <a:off x="917108" y="9201841"/>
            <a:ext cx="3737111" cy="563702"/>
          </a:xfrm>
          <a:prstGeom prst="rect">
            <a:avLst/>
          </a:prstGeom>
        </p:spPr>
        <p:txBody>
          <a:bodyPr lIns="0" tIns="0" rIns="0" bIns="0" rtlCol="0" anchor="t">
            <a:spAutoFit/>
          </a:bodyPr>
          <a:lstStyle/>
          <a:p>
            <a:pPr algn="l">
              <a:lnSpc>
                <a:spcPts val="2195"/>
              </a:lnSpc>
            </a:pPr>
            <a:r>
              <a:rPr lang="en-US" sz="2090" spc="87">
                <a:solidFill>
                  <a:srgbClr val="000000"/>
                </a:solidFill>
                <a:latin typeface="Handy Casual"/>
                <a:ea typeface="Handy Casual"/>
                <a:cs typeface="Handy Casual"/>
                <a:sym typeface="Handy Casual"/>
              </a:rPr>
              <a:t>*Refer to your job classification duties for more detailed information. </a:t>
            </a:r>
          </a:p>
        </p:txBody>
      </p:sp>
      <p:sp>
        <p:nvSpPr>
          <p:cNvPr id="23" name="TextBox 23"/>
          <p:cNvSpPr txBox="1"/>
          <p:nvPr/>
        </p:nvSpPr>
        <p:spPr>
          <a:xfrm>
            <a:off x="1124782" y="1636793"/>
            <a:ext cx="7529391" cy="1000125"/>
          </a:xfrm>
          <a:prstGeom prst="rect">
            <a:avLst/>
          </a:prstGeom>
        </p:spPr>
        <p:txBody>
          <a:bodyPr lIns="0" tIns="0" rIns="0" bIns="0" rtlCol="0" anchor="t">
            <a:spAutoFit/>
          </a:bodyPr>
          <a:lstStyle/>
          <a:p>
            <a:pPr algn="l">
              <a:lnSpc>
                <a:spcPts val="2624"/>
              </a:lnSpc>
            </a:pPr>
            <a:r>
              <a:rPr lang="en-US" sz="2499" spc="104">
                <a:solidFill>
                  <a:srgbClr val="000000"/>
                </a:solidFill>
                <a:latin typeface="Handy Casual"/>
                <a:ea typeface="Handy Casual"/>
                <a:cs typeface="Handy Casual"/>
                <a:sym typeface="Handy Casual"/>
              </a:rPr>
              <a:t>It is within the scope of your direct supervisor to provide direction, ask questions, observe, and follow up within operational duties.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FBEB0D-A6CE-4FDC-8C9C-01F19A80F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10d84-95c4-446b-a6dc-317de1800774"/>
    <ds:schemaRef ds:uri="b523212d-ee6b-416a-b870-f85da76adb72"/>
    <ds:schemaRef ds:uri="a038a585-4f1b-4b82-9716-f9d38f63b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EFF36-365B-4E25-84F7-33AA4FEC3F2F}">
  <ds:schemaRefs>
    <ds:schemaRef ds:uri="http://schemas.microsoft.com/office/2006/metadata/properties"/>
    <ds:schemaRef ds:uri="http://schemas.microsoft.com/office/infopath/2007/PartnerControls"/>
    <ds:schemaRef ds:uri="b523212d-ee6b-416a-b870-f85da76adb72"/>
    <ds:schemaRef ds:uri="8bf10d84-95c4-446b-a6dc-317de1800774"/>
  </ds:schemaRefs>
</ds:datastoreItem>
</file>

<file path=customXml/itemProps3.xml><?xml version="1.0" encoding="utf-8"?>
<ds:datastoreItem xmlns:ds="http://schemas.openxmlformats.org/officeDocument/2006/customXml" ds:itemID="{71AA9198-A29A-4D78-908C-24FCC54F7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1006</Words>
  <Application>Microsoft Office PowerPoint</Application>
  <PresentationFormat>Custom</PresentationFormat>
  <Paragraphs>120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Introduction</dc:title>
  <dc:creator>Gordian, Selina</dc:creator>
  <cp:lastModifiedBy>Gordian, Selina</cp:lastModifiedBy>
  <cp:revision>2</cp:revision>
  <cp:lastPrinted>2025-01-22T16:44:51Z</cp:lastPrinted>
  <dcterms:created xsi:type="dcterms:W3CDTF">2006-08-16T00:00:00Z</dcterms:created>
  <dcterms:modified xsi:type="dcterms:W3CDTF">2025-09-10T19:08:02Z</dcterms:modified>
  <dc:identifier>DAGZqrGEHO4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ies>
</file>